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61" r:id="rId2"/>
    <p:sldId id="597" r:id="rId3"/>
    <p:sldId id="595" r:id="rId4"/>
    <p:sldId id="590" r:id="rId5"/>
    <p:sldId id="591" r:id="rId6"/>
    <p:sldId id="592" r:id="rId7"/>
    <p:sldId id="593" r:id="rId8"/>
    <p:sldId id="596" r:id="rId9"/>
    <p:sldId id="610" r:id="rId10"/>
    <p:sldId id="353" r:id="rId11"/>
    <p:sldId id="431" r:id="rId12"/>
    <p:sldId id="613" r:id="rId13"/>
    <p:sldId id="599" r:id="rId14"/>
    <p:sldId id="598" r:id="rId15"/>
    <p:sldId id="604" r:id="rId16"/>
    <p:sldId id="600" r:id="rId17"/>
    <p:sldId id="605" r:id="rId18"/>
    <p:sldId id="606" r:id="rId19"/>
    <p:sldId id="601" r:id="rId20"/>
    <p:sldId id="607" r:id="rId21"/>
    <p:sldId id="602" r:id="rId22"/>
    <p:sldId id="608" r:id="rId23"/>
    <p:sldId id="603" r:id="rId24"/>
    <p:sldId id="609" r:id="rId25"/>
    <p:sldId id="504" r:id="rId26"/>
    <p:sldId id="614" r:id="rId27"/>
    <p:sldId id="618" r:id="rId28"/>
    <p:sldId id="611" r:id="rId29"/>
    <p:sldId id="615" r:id="rId30"/>
    <p:sldId id="616" r:id="rId31"/>
    <p:sldId id="617" r:id="rId32"/>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snapToGrid="0">
      <p:cViewPr varScale="1">
        <p:scale>
          <a:sx n="114" d="100"/>
          <a:sy n="114" d="100"/>
        </p:scale>
        <p:origin x="474" y="10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990"/>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70258"/>
          </a:xfrm>
          <a:prstGeom prst="rect">
            <a:avLst/>
          </a:prstGeom>
        </p:spPr>
        <p:txBody>
          <a:bodyPr vert="horz" lIns="94046" tIns="47023" rIns="94046" bIns="47023" rtlCol="0"/>
          <a:lstStyle>
            <a:lvl1pPr algn="r">
              <a:defRPr sz="1200"/>
            </a:lvl1pPr>
          </a:lstStyle>
          <a:p>
            <a:fld id="{59041DB8-B66F-4DC8-A96E-33677E0F90FF}" type="datetimeFigureOut">
              <a:rPr lang="en-US" smtClean="0"/>
              <a:t>3/11/2020</a:t>
            </a:fld>
            <a:endParaRPr lang="en-US"/>
          </a:p>
        </p:txBody>
      </p:sp>
      <p:sp>
        <p:nvSpPr>
          <p:cNvPr id="4" name="Footer Placeholder 3"/>
          <p:cNvSpPr>
            <a:spLocks noGrp="1"/>
          </p:cNvSpPr>
          <p:nvPr>
            <p:ph type="ftr" sz="quarter" idx="2"/>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4"/>
            <a:ext cx="3070860" cy="470257"/>
          </a:xfrm>
          <a:prstGeom prst="rect">
            <a:avLst/>
          </a:prstGeom>
        </p:spPr>
        <p:txBody>
          <a:bodyPr vert="horz" lIns="94046" tIns="47023" rIns="94046" bIns="47023"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DEB49C4A-65AC-492D-9701-81B46C3AD0E4}" type="datetimeFigureOut">
              <a:rPr lang="en-US" smtClean="0"/>
              <a:t>3/11/2020</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163253"/>
          </a:xfrm>
          <a:prstGeom prst="rect">
            <a:avLst/>
          </a:prstGeom>
        </p:spPr>
        <p:txBody>
          <a:bodyPr vert="horz" lIns="94046" tIns="47023" rIns="94046" bIns="4702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Georgia" panose="02040502050405020303" pitchFamily="18" charset="0"/>
              </a:defRPr>
            </a:lvl1pPr>
            <a:lvl2pPr marL="764124" indent="-293894">
              <a:defRPr sz="900">
                <a:solidFill>
                  <a:schemeClr val="tx1"/>
                </a:solidFill>
                <a:latin typeface="Georgia" panose="02040502050405020303" pitchFamily="18" charset="0"/>
              </a:defRPr>
            </a:lvl2pPr>
            <a:lvl3pPr marL="1175576" indent="-235115">
              <a:defRPr sz="900">
                <a:solidFill>
                  <a:schemeClr val="tx1"/>
                </a:solidFill>
                <a:latin typeface="Georgia" panose="02040502050405020303" pitchFamily="18" charset="0"/>
              </a:defRPr>
            </a:lvl3pPr>
            <a:lvl4pPr marL="1645806" indent="-235115">
              <a:defRPr sz="900">
                <a:solidFill>
                  <a:schemeClr val="tx1"/>
                </a:solidFill>
                <a:latin typeface="Georgia" panose="02040502050405020303" pitchFamily="18" charset="0"/>
              </a:defRPr>
            </a:lvl4pPr>
            <a:lvl5pPr marL="2116036" indent="-235115">
              <a:defRPr sz="900">
                <a:solidFill>
                  <a:schemeClr val="tx1"/>
                </a:solidFill>
                <a:latin typeface="Georgia" panose="02040502050405020303" pitchFamily="18" charset="0"/>
              </a:defRPr>
            </a:lvl5pPr>
            <a:lvl6pPr marL="2586266" indent="-235115" eaLnBrk="0" fontAlgn="base" hangingPunct="0">
              <a:spcBef>
                <a:spcPct val="0"/>
              </a:spcBef>
              <a:spcAft>
                <a:spcPct val="0"/>
              </a:spcAft>
              <a:defRPr sz="900">
                <a:solidFill>
                  <a:schemeClr val="tx1"/>
                </a:solidFill>
                <a:latin typeface="Georgia" panose="02040502050405020303" pitchFamily="18" charset="0"/>
              </a:defRPr>
            </a:lvl6pPr>
            <a:lvl7pPr marL="3056496" indent="-235115" eaLnBrk="0" fontAlgn="base" hangingPunct="0">
              <a:spcBef>
                <a:spcPct val="0"/>
              </a:spcBef>
              <a:spcAft>
                <a:spcPct val="0"/>
              </a:spcAft>
              <a:defRPr sz="900">
                <a:solidFill>
                  <a:schemeClr val="tx1"/>
                </a:solidFill>
                <a:latin typeface="Georgia" panose="02040502050405020303" pitchFamily="18" charset="0"/>
              </a:defRPr>
            </a:lvl7pPr>
            <a:lvl8pPr marL="3526727" indent="-235115" eaLnBrk="0" fontAlgn="base" hangingPunct="0">
              <a:spcBef>
                <a:spcPct val="0"/>
              </a:spcBef>
              <a:spcAft>
                <a:spcPct val="0"/>
              </a:spcAft>
              <a:defRPr sz="900">
                <a:solidFill>
                  <a:schemeClr val="tx1"/>
                </a:solidFill>
                <a:latin typeface="Georgia" panose="02040502050405020303" pitchFamily="18" charset="0"/>
              </a:defRPr>
            </a:lvl8pPr>
            <a:lvl9pPr marL="3996957" indent="-235115" eaLnBrk="0" fontAlgn="base" hangingPunct="0">
              <a:spcBef>
                <a:spcPct val="0"/>
              </a:spcBef>
              <a:spcAft>
                <a:spcPct val="0"/>
              </a:spcAft>
              <a:defRPr sz="900">
                <a:solidFill>
                  <a:schemeClr val="tx1"/>
                </a:solidFill>
                <a:latin typeface="Georgia" panose="02040502050405020303" pitchFamily="18" charset="0"/>
              </a:defRPr>
            </a:lvl9pPr>
          </a:lstStyle>
          <a:p>
            <a:fld id="{6ABA5197-6B3B-4E0A-85E8-3E603E4E3E7B}"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071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7FB66-5F89-47BC-8A1D-BCED48A2E1FB}" type="slidenum">
              <a:rPr lang="en-US" smtClean="0"/>
              <a:pPr/>
              <a:t>25</a:t>
            </a:fld>
            <a:endParaRPr lang="en-US" dirty="0"/>
          </a:p>
        </p:txBody>
      </p:sp>
    </p:spTree>
    <p:extLst>
      <p:ext uri="{BB962C8B-B14F-4D97-AF65-F5344CB8AC3E}">
        <p14:creationId xmlns:p14="http://schemas.microsoft.com/office/powerpoint/2010/main" val="10803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3/11/2020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3/11/2020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3/11/2020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3/11/2020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3/11/2020</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3/11/2020</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3/11/2020</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3/11/2020</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3/11/2020</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juanjosecorrea.com/p/consultoria.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jamespatrick1.wordpress.com/2011/03/26/health-reform-one-year-later-replacing-employer-monopoly-health-benefits-tax-deduction-or-tax-credit-health-reform-report/"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ipkitten.blogspot.com/2011/02/wednesday-whimsies_23.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thecountypress.mihomepaper.com/wp-content/uploads/images/2019-03-03/49p1.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geripal.org/2013/05/leadership-is-geriatrics-competency.html" TargetMode="External"/><Relationship Id="rId1" Type="http://schemas.openxmlformats.org/officeDocument/2006/relationships/slideLayout" Target="../slideLayouts/slideLayout2.xml"/><Relationship Id="rId5" Type="http://schemas.openxmlformats.org/officeDocument/2006/relationships/hyperlink" Target="http://writersally.blogspot.com/2015/12/iwsgprepping-for-next-step.html"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pngall.com/business-growth-chart-pn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justintarte.com/2012_11_01_archive.html"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eople-equation.com/what-your-hr-manager-can-and-cant-accomplish-with-assessments/"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e.wikipedia.org/wiki/Michiga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mimundodigitalizado.blogspot.com/2013/12/si-echara-andar-un-plan-de-comunicacion.html"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icserver.org/c/customers.html"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lickr.com/photos/lumaxart/2136954043/"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ngall.com/technology-pn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amrhendy.com/%D8%AA%D8%B9%D8%B1%D9%8A%D9%81-%D8%AA%D8%AD%D9%84%D9%8A%D9%84-%D8%A7%D9%84%D8%A8%D9%8A%D8%A7%D9%86%D8%A7%D8%AA/"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ngimg.com/download/1145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biblicalpreaching.net/2011/12/20/what-would-help/" TargetMode="External"/><Relationship Id="rId5" Type="http://schemas.openxmlformats.org/officeDocument/2006/relationships/image" Target="../media/image26.jpg"/><Relationship Id="rId4" Type="http://schemas.openxmlformats.org/officeDocument/2006/relationships/hyperlink" Target="https://creativecommons.org/licenses/by-nc/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kooperativt.com/2016/05/08/struktur-fraga-pausa-nedslag-studs/"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What_Have_We_Learned,_Charlie_Brown%3F" TargetMode="External"/><Relationship Id="rId7" Type="http://schemas.openxmlformats.org/officeDocument/2006/relationships/hyperlink" Target="https://priorprobability.com/2014/09/20/constitutional-questions/" TargetMode="External"/><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ilvagang.wordpress.com/2012/02/29/if-snoopy-had-been-a-cat/" TargetMode="Externa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hyperlink" Target="https://myedmondsnews.com/2018/04/live-in-edmonds-what-do-you-call-yourself/"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publicdomainpictures.net/view-image.php?image=2960&amp;picture=help&amp;large=1" TargetMode="External"/><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hyperlink" Target="http://claudiomaranhao.blogspot.com/2012/04/voce-tem-duvidas-mas-quem-nao-as-tem.html" TargetMode="Externa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rofslusos.blogspot.com/2015/03/enquanto-docente-qzp-sou-obrigado.html"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justintarte.com/2011/08/how-well-does-your-team-collaborate.html"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lapeerteamwork.com/our-services/mobile-work-crew/" TargetMode="External"/><Relationship Id="rId1" Type="http://schemas.openxmlformats.org/officeDocument/2006/relationships/slideLayout" Target="../slideLayouts/slideLayout2.xml"/><Relationship Id="rId4" Type="http://schemas.openxmlformats.org/officeDocument/2006/relationships/hyperlink" Target="http://snowlibrary.wikidot.com/cleaning-suppl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lapeerteamwork.com/our-services/e-placement-services/" TargetMode="External"/><Relationship Id="rId1" Type="http://schemas.openxmlformats.org/officeDocument/2006/relationships/slideLayout" Target="../slideLayouts/slideLayout2.xml"/><Relationship Id="rId4" Type="http://schemas.openxmlformats.org/officeDocument/2006/relationships/hyperlink" Target="https://aspiringprofessionalshub.com/2015/05/15/going-to-an-interview-prepare-and-perfor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lapeerteamwork.com/new-to-you-consign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loveactually-blog.blogspot.com/2010/07/tech-support-for-installing-husband.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040907"/>
            <a:ext cx="9604310" cy="4776186"/>
          </a:xfrm>
        </p:spPr>
        <p:txBody>
          <a:bodyPr>
            <a:normAutofit fontScale="90000"/>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Case Study in Transformation:</a:t>
            </a:r>
            <a:r>
              <a:rPr lang="en-US" dirty="0">
                <a:solidFill>
                  <a:srgbClr val="000000"/>
                </a:solidFill>
                <a:latin typeface="Times New Roman" panose="02020603050405020304" pitchFamily="18" charset="0"/>
                <a:ea typeface="Arial Unicode MS"/>
                <a:cs typeface="Arial Unicode MS"/>
              </a:rPr>
              <a:t> Strategic Planning, Leadership and Collaboration</a:t>
            </a:r>
            <a:br>
              <a:rPr lang="en-US" dirty="0">
                <a:solidFill>
                  <a:srgbClr val="000000"/>
                </a:solidFill>
                <a:latin typeface="Helvetica Neue"/>
                <a:ea typeface="Arial Unicode MS"/>
                <a:cs typeface="Arial Unicode MS"/>
              </a:rPr>
            </a:br>
            <a:endParaRPr lang="en-US" dirty="0"/>
          </a:p>
        </p:txBody>
      </p:sp>
      <p:sp>
        <p:nvSpPr>
          <p:cNvPr id="3" name="Subtitle 2"/>
          <p:cNvSpPr>
            <a:spLocks noGrp="1"/>
          </p:cNvSpPr>
          <p:nvPr>
            <p:ph type="subTitle" idx="1"/>
          </p:nvPr>
        </p:nvSpPr>
        <p:spPr>
          <a:xfrm>
            <a:off x="1205069" y="5468074"/>
            <a:ext cx="9604310" cy="914399"/>
          </a:xfrm>
        </p:spPr>
        <p:txBody>
          <a:bodyPr>
            <a:normAutofit fontScale="85000" lnSpcReduction="20000"/>
          </a:bodyPr>
          <a:lstStyle/>
          <a:p>
            <a:r>
              <a:rPr lang="en-US" dirty="0"/>
              <a:t> </a:t>
            </a:r>
            <a:r>
              <a:rPr lang="en-US" sz="2900" dirty="0"/>
              <a:t>                                        	Thomas Wilds &amp; </a:t>
            </a:r>
            <a:r>
              <a:rPr lang="en-US" sz="2900"/>
              <a:t>Genni Sasnett</a:t>
            </a:r>
            <a:r>
              <a:rPr lang="en-US" sz="2900" dirty="0"/>
              <a:t>					</a:t>
            </a:r>
            <a:r>
              <a:rPr lang="en-US" sz="2900"/>
              <a:t>	Subject </a:t>
            </a:r>
            <a:r>
              <a:rPr lang="en-US" sz="2900" dirty="0"/>
              <a:t>Matter Experts</a:t>
            </a:r>
          </a:p>
          <a:p>
            <a:r>
              <a:rPr lang="en-US" sz="2900" dirty="0"/>
              <a:t>						</a:t>
            </a:r>
          </a:p>
        </p:txBody>
      </p:sp>
      <p:pic>
        <p:nvPicPr>
          <p:cNvPr id="5" name="Picture 4" descr="Image represents ODEP's Employment 1st  ">
            <a:extLst>
              <a:ext uri="{FF2B5EF4-FFF2-40B4-BE49-F238E27FC236}">
                <a16:creationId xmlns:a16="http://schemas.microsoft.com/office/drawing/2014/main" id="{AD082E2B-B30C-42AA-B6E6-8E0048199D27}"/>
              </a:ext>
            </a:extLst>
          </p:cNvPr>
          <p:cNvPicPr>
            <a:picLocks noChangeAspect="1"/>
          </p:cNvPicPr>
          <p:nvPr/>
        </p:nvPicPr>
        <p:blipFill>
          <a:blip r:embed="rId2" cstate="print"/>
          <a:stretch>
            <a:fillRect/>
          </a:stretch>
        </p:blipFill>
        <p:spPr>
          <a:xfrm>
            <a:off x="8637233" y="313678"/>
            <a:ext cx="2895599" cy="914400"/>
          </a:xfrm>
          <a:prstGeom prst="rect">
            <a:avLst/>
          </a:prstGeom>
        </p:spPr>
      </p:pic>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2209800" y="381001"/>
            <a:ext cx="7924800" cy="1927193"/>
          </a:xfrm>
        </p:spPr>
        <p:txBody>
          <a:bodyPr>
            <a:normAutofit/>
          </a:bodyPr>
          <a:lstStyle/>
          <a:p>
            <a:pPr algn="ctr"/>
            <a:r>
              <a:rPr lang="en-US" altLang="en-US" dirty="0">
                <a:solidFill>
                  <a:srgbClr val="0070C0"/>
                </a:solidFill>
                <a:latin typeface="Georgia" panose="02040502050405020303" pitchFamily="18" charset="0"/>
              </a:rPr>
              <a:t>Assessment &amp; Plan Components </a:t>
            </a:r>
            <a:br>
              <a:rPr lang="en-US" altLang="en-US" dirty="0">
                <a:latin typeface="Georgia" panose="02040502050405020303" pitchFamily="18" charset="0"/>
              </a:rPr>
            </a:br>
            <a:r>
              <a:rPr lang="en-US" altLang="en-US" sz="4000" dirty="0">
                <a:latin typeface="Calibri Light" panose="020F0302020204030204" pitchFamily="34" charset="0"/>
                <a:cs typeface="Calibri Light" panose="020F0302020204030204" pitchFamily="34" charset="0"/>
              </a:rPr>
              <a:t>Criteria for Performance Excellence in </a:t>
            </a:r>
            <a:br>
              <a:rPr lang="en-US" altLang="en-US" sz="4000" dirty="0">
                <a:latin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cs typeface="Calibri Light" panose="020F0302020204030204" pitchFamily="34" charset="0"/>
              </a:rPr>
              <a:t>Provider Transformation</a:t>
            </a:r>
          </a:p>
        </p:txBody>
      </p:sp>
      <p:sp>
        <p:nvSpPr>
          <p:cNvPr id="13315" name="Content Placeholder 3"/>
          <p:cNvSpPr>
            <a:spLocks noGrp="1"/>
          </p:cNvSpPr>
          <p:nvPr>
            <p:ph idx="1"/>
          </p:nvPr>
        </p:nvSpPr>
        <p:spPr>
          <a:xfrm>
            <a:off x="1295400" y="1752601"/>
            <a:ext cx="9601200" cy="4426257"/>
          </a:xfrm>
        </p:spPr>
        <p:txBody>
          <a:bodyPr>
            <a:normAutofit fontScale="77500" lnSpcReduction="20000"/>
          </a:bodyPr>
          <a:lstStyle/>
          <a:p>
            <a:pPr marL="0" indent="0">
              <a:buNone/>
            </a:pPr>
            <a:r>
              <a:rPr lang="en-US" altLang="en-US" sz="3200" b="1" dirty="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Leadership</a:t>
            </a:r>
          </a:p>
          <a:p>
            <a:pP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Strategic Planning </a:t>
            </a:r>
          </a:p>
          <a:p>
            <a:pP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Customer Focus </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Workforce Focus </a:t>
            </a:r>
          </a:p>
          <a:p>
            <a:pP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Operations Focus</a:t>
            </a:r>
          </a:p>
          <a:p>
            <a:pP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Measurement, Analysis &amp; Knowledge Management</a:t>
            </a:r>
          </a:p>
          <a:p>
            <a:pP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Results </a:t>
            </a:r>
          </a:p>
          <a:p>
            <a:endParaRPr lang="en-US" altLang="en-US" dirty="0"/>
          </a:p>
        </p:txBody>
      </p:sp>
      <p:pic>
        <p:nvPicPr>
          <p:cNvPr id="3" name="Picture 2">
            <a:extLst>
              <a:ext uri="{FF2B5EF4-FFF2-40B4-BE49-F238E27FC236}">
                <a16:creationId xmlns:a16="http://schemas.microsoft.com/office/drawing/2014/main" id="{53ED05FF-BCC4-491C-B18E-BD603229C5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52173" y="2169852"/>
            <a:ext cx="2944427" cy="2894361"/>
          </a:xfrm>
          <a:prstGeom prst="rect">
            <a:avLst/>
          </a:prstGeom>
        </p:spPr>
      </p:pic>
      <p:sp>
        <p:nvSpPr>
          <p:cNvPr id="2" name="Slide Number Placeholder 1">
            <a:extLst>
              <a:ext uri="{FF2B5EF4-FFF2-40B4-BE49-F238E27FC236}">
                <a16:creationId xmlns:a16="http://schemas.microsoft.com/office/drawing/2014/main" id="{68892FC1-029B-44A2-AFA3-3B4E1BD679AA}"/>
              </a:ext>
            </a:extLst>
          </p:cNvPr>
          <p:cNvSpPr>
            <a:spLocks noGrp="1"/>
          </p:cNvSpPr>
          <p:nvPr>
            <p:ph type="sldNum" sz="quarter" idx="12"/>
          </p:nvPr>
        </p:nvSpPr>
        <p:spPr/>
        <p:txBody>
          <a:bodyPr/>
          <a:lstStyle/>
          <a:p>
            <a:fld id="{EE088E80-DDED-4E0A-A7AA-A3FE6FA3F075}" type="slidenum">
              <a:rPr lang="en-US" smtClean="0"/>
              <a:pPr/>
              <a:t>10</a:t>
            </a:fld>
            <a:endParaRPr lang="en-US" dirty="0"/>
          </a:p>
        </p:txBody>
      </p:sp>
    </p:spTree>
    <p:extLst>
      <p:ext uri="{BB962C8B-B14F-4D97-AF65-F5344CB8AC3E}">
        <p14:creationId xmlns:p14="http://schemas.microsoft.com/office/powerpoint/2010/main" val="241491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815F-E80B-41AD-9E9B-80C1C6D02D34}"/>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5CA4796-98EE-4C49-8423-A9E11014C39B}"/>
              </a:ext>
            </a:extLst>
          </p:cNvPr>
          <p:cNvSpPr>
            <a:spLocks noGrp="1"/>
          </p:cNvSpPr>
          <p:nvPr>
            <p:ph type="body" idx="1"/>
          </p:nvPr>
        </p:nvSpPr>
        <p:spPr>
          <a:xfrm>
            <a:off x="2346960" y="5448740"/>
            <a:ext cx="7543800" cy="1011046"/>
          </a:xfrm>
        </p:spPr>
        <p:txBody>
          <a:bodyPr>
            <a:normAutofit/>
          </a:bodyPr>
          <a:lstStyle/>
          <a:p>
            <a:endParaRPr lang="en-US" dirty="0"/>
          </a:p>
          <a:p>
            <a:r>
              <a:rPr lang="en-US" b="1" dirty="0"/>
              <a:t> </a:t>
            </a:r>
            <a:r>
              <a:rPr lang="en-US" sz="3300" b="1" dirty="0"/>
              <a:t>intermediate – evaluate finance </a:t>
            </a:r>
          </a:p>
        </p:txBody>
      </p:sp>
      <p:sp>
        <p:nvSpPr>
          <p:cNvPr id="4" name="Slide Number Placeholder 3">
            <a:extLst>
              <a:ext uri="{FF2B5EF4-FFF2-40B4-BE49-F238E27FC236}">
                <a16:creationId xmlns:a16="http://schemas.microsoft.com/office/drawing/2014/main" id="{6C41EA4B-25ED-43B8-8669-1A86D5575669}"/>
              </a:ext>
            </a:extLst>
          </p:cNvPr>
          <p:cNvSpPr>
            <a:spLocks noGrp="1"/>
          </p:cNvSpPr>
          <p:nvPr>
            <p:ph type="sldNum" sz="quarter" idx="12"/>
          </p:nvPr>
        </p:nvSpPr>
        <p:spPr>
          <a:xfrm>
            <a:off x="7425344" y="6459786"/>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88E80-DDED-4E0A-A7AA-A3FE6FA3F075}" type="slidenum">
              <a:rPr lang="en-US" smtClean="0"/>
              <a:pPr/>
              <a:t>11</a:t>
            </a:fld>
            <a:endParaRPr lang="en-US" dirty="0"/>
          </a:p>
        </p:txBody>
      </p:sp>
      <p:graphicFrame>
        <p:nvGraphicFramePr>
          <p:cNvPr id="5" name="Table 4">
            <a:extLst>
              <a:ext uri="{FF2B5EF4-FFF2-40B4-BE49-F238E27FC236}">
                <a16:creationId xmlns:a16="http://schemas.microsoft.com/office/drawing/2014/main" id="{82D77F06-8B37-4273-B676-5088595BDEF6}"/>
              </a:ext>
            </a:extLst>
          </p:cNvPr>
          <p:cNvGraphicFramePr>
            <a:graphicFrameLocks noGrp="1"/>
          </p:cNvGraphicFramePr>
          <p:nvPr>
            <p:extLst>
              <p:ext uri="{D42A27DB-BD31-4B8C-83A1-F6EECF244321}">
                <p14:modId xmlns:p14="http://schemas.microsoft.com/office/powerpoint/2010/main" val="2328255437"/>
              </p:ext>
            </p:extLst>
          </p:nvPr>
        </p:nvGraphicFramePr>
        <p:xfrm>
          <a:off x="142043" y="33090"/>
          <a:ext cx="11975977" cy="6983516"/>
        </p:xfrm>
        <a:graphic>
          <a:graphicData uri="http://schemas.openxmlformats.org/drawingml/2006/table">
            <a:tbl>
              <a:tblPr firstRow="1" bandRow="1">
                <a:tableStyleId>{5C22544A-7EE6-4342-B048-85BDC9FD1C3A}</a:tableStyleId>
              </a:tblPr>
              <a:tblGrid>
                <a:gridCol w="2182289">
                  <a:extLst>
                    <a:ext uri="{9D8B030D-6E8A-4147-A177-3AD203B41FA5}">
                      <a16:colId xmlns:a16="http://schemas.microsoft.com/office/drawing/2014/main" val="4138020429"/>
                    </a:ext>
                  </a:extLst>
                </a:gridCol>
                <a:gridCol w="2448422">
                  <a:extLst>
                    <a:ext uri="{9D8B030D-6E8A-4147-A177-3AD203B41FA5}">
                      <a16:colId xmlns:a16="http://schemas.microsoft.com/office/drawing/2014/main" val="1721792135"/>
                    </a:ext>
                  </a:extLst>
                </a:gridCol>
                <a:gridCol w="2448422">
                  <a:extLst>
                    <a:ext uri="{9D8B030D-6E8A-4147-A177-3AD203B41FA5}">
                      <a16:colId xmlns:a16="http://schemas.microsoft.com/office/drawing/2014/main" val="1358061041"/>
                    </a:ext>
                  </a:extLst>
                </a:gridCol>
                <a:gridCol w="2448422">
                  <a:extLst>
                    <a:ext uri="{9D8B030D-6E8A-4147-A177-3AD203B41FA5}">
                      <a16:colId xmlns:a16="http://schemas.microsoft.com/office/drawing/2014/main" val="1592372322"/>
                    </a:ext>
                  </a:extLst>
                </a:gridCol>
                <a:gridCol w="2448422">
                  <a:extLst>
                    <a:ext uri="{9D8B030D-6E8A-4147-A177-3AD203B41FA5}">
                      <a16:colId xmlns:a16="http://schemas.microsoft.com/office/drawing/2014/main" val="3784183514"/>
                    </a:ext>
                  </a:extLst>
                </a:gridCol>
              </a:tblGrid>
              <a:tr h="334417">
                <a:tc gridSpan="5">
                  <a:txBody>
                    <a:bodyPr/>
                    <a:lstStyle/>
                    <a:p>
                      <a:r>
                        <a:rPr lang="en-US" dirty="0"/>
                        <a:t>Core Values/ Team Planning Example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02520861"/>
                  </a:ext>
                </a:extLst>
              </a:tr>
              <a:tr h="354286">
                <a:tc>
                  <a:txBody>
                    <a:bodyPr/>
                    <a:lstStyle/>
                    <a:p>
                      <a:r>
                        <a:rPr lang="en-US" dirty="0"/>
                        <a:t>Activity </a:t>
                      </a:r>
                    </a:p>
                  </a:txBody>
                  <a:tcPr>
                    <a:solidFill>
                      <a:srgbClr val="92D050"/>
                    </a:solidFill>
                  </a:tcPr>
                </a:tc>
                <a:tc>
                  <a:txBody>
                    <a:bodyPr/>
                    <a:lstStyle/>
                    <a:p>
                      <a:r>
                        <a:rPr lang="en-US" dirty="0"/>
                        <a:t>Responsible</a:t>
                      </a:r>
                    </a:p>
                  </a:txBody>
                  <a:tcPr>
                    <a:solidFill>
                      <a:srgbClr val="92D050"/>
                    </a:solidFill>
                  </a:tcPr>
                </a:tc>
                <a:tc>
                  <a:txBody>
                    <a:bodyPr/>
                    <a:lstStyle/>
                    <a:p>
                      <a:r>
                        <a:rPr lang="en-US" dirty="0"/>
                        <a:t>Timeframe</a:t>
                      </a:r>
                    </a:p>
                  </a:txBody>
                  <a:tcPr>
                    <a:solidFill>
                      <a:srgbClr val="92D050"/>
                    </a:solidFill>
                  </a:tcPr>
                </a:tc>
                <a:tc>
                  <a:txBody>
                    <a:bodyPr/>
                    <a:lstStyle/>
                    <a:p>
                      <a:r>
                        <a:rPr lang="en-US" dirty="0"/>
                        <a:t>Resources</a:t>
                      </a:r>
                    </a:p>
                  </a:txBody>
                  <a:tcPr>
                    <a:solidFill>
                      <a:srgbClr val="92D050"/>
                    </a:solidFill>
                  </a:tcPr>
                </a:tc>
                <a:tc>
                  <a:txBody>
                    <a:bodyPr/>
                    <a:lstStyle/>
                    <a:p>
                      <a:r>
                        <a:rPr lang="en-US" dirty="0"/>
                        <a:t>Comments </a:t>
                      </a:r>
                    </a:p>
                  </a:txBody>
                  <a:tcPr>
                    <a:solidFill>
                      <a:srgbClr val="92D050"/>
                    </a:solidFill>
                  </a:tcPr>
                </a:tc>
                <a:extLst>
                  <a:ext uri="{0D108BD9-81ED-4DB2-BD59-A6C34878D82A}">
                    <a16:rowId xmlns:a16="http://schemas.microsoft.com/office/drawing/2014/main" val="4077660270"/>
                  </a:ext>
                </a:extLst>
              </a:tr>
              <a:tr h="1086857">
                <a:tc>
                  <a:txBody>
                    <a:bodyPr/>
                    <a:lstStyle/>
                    <a:p>
                      <a:r>
                        <a:rPr lang="en-US" dirty="0"/>
                        <a:t>1.) Develop the planning team</a:t>
                      </a:r>
                    </a:p>
                  </a:txBody>
                  <a:tcPr>
                    <a:solidFill>
                      <a:srgbClr val="92D050"/>
                    </a:solidFill>
                  </a:tcPr>
                </a:tc>
                <a:tc>
                  <a:txBody>
                    <a:bodyPr/>
                    <a:lstStyle/>
                    <a:p>
                      <a:r>
                        <a:rPr lang="en-US" dirty="0"/>
                        <a:t>CEO/COO/CFO</a:t>
                      </a:r>
                    </a:p>
                    <a:p>
                      <a:r>
                        <a:rPr lang="en-US" dirty="0"/>
                        <a:t>HR/Prog Managers</a:t>
                      </a:r>
                    </a:p>
                  </a:txBody>
                  <a:tcPr>
                    <a:solidFill>
                      <a:srgbClr val="92D050"/>
                    </a:solidFill>
                  </a:tcPr>
                </a:tc>
                <a:tc>
                  <a:txBody>
                    <a:bodyPr/>
                    <a:lstStyle/>
                    <a:p>
                      <a:r>
                        <a:rPr lang="en-US" dirty="0"/>
                        <a:t>May 1</a:t>
                      </a:r>
                    </a:p>
                  </a:txBody>
                  <a:tcPr>
                    <a:solidFill>
                      <a:srgbClr val="92D050"/>
                    </a:solidFill>
                  </a:tcPr>
                </a:tc>
                <a:tc>
                  <a:txBody>
                    <a:bodyPr/>
                    <a:lstStyle/>
                    <a:p>
                      <a:r>
                        <a:rPr lang="en-US" dirty="0"/>
                        <a:t>Reg schedule senior meeting</a:t>
                      </a:r>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1425110550"/>
                  </a:ext>
                </a:extLst>
              </a:tr>
              <a:tr h="1086857">
                <a:tc>
                  <a:txBody>
                    <a:bodyPr/>
                    <a:lstStyle/>
                    <a:p>
                      <a:r>
                        <a:rPr lang="en-US" dirty="0"/>
                        <a:t>2.)review mission, vision, core values</a:t>
                      </a:r>
                    </a:p>
                  </a:txBody>
                  <a:tcPr>
                    <a:solidFill>
                      <a:srgbClr val="92D050"/>
                    </a:solidFill>
                  </a:tcPr>
                </a:tc>
                <a:tc>
                  <a:txBody>
                    <a:bodyPr/>
                    <a:lstStyle/>
                    <a:p>
                      <a:r>
                        <a:rPr lang="en-US" dirty="0"/>
                        <a:t>Management team</a:t>
                      </a:r>
                    </a:p>
                  </a:txBody>
                  <a:tcPr>
                    <a:solidFill>
                      <a:srgbClr val="92D050"/>
                    </a:solidFill>
                  </a:tcPr>
                </a:tc>
                <a:tc>
                  <a:txBody>
                    <a:bodyPr/>
                    <a:lstStyle/>
                    <a:p>
                      <a:r>
                        <a:rPr lang="en-US" dirty="0"/>
                        <a:t>May 15</a:t>
                      </a:r>
                    </a:p>
                  </a:txBody>
                  <a:tcPr>
                    <a:solidFill>
                      <a:srgbClr val="92D050"/>
                    </a:solidFill>
                  </a:tcPr>
                </a:tc>
                <a:tc>
                  <a:txBody>
                    <a:bodyPr/>
                    <a:lstStyle/>
                    <a:p>
                      <a:r>
                        <a:rPr lang="en-US" dirty="0"/>
                        <a:t>Reg. Schedule team meeting</a:t>
                      </a:r>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3519695114"/>
                  </a:ext>
                </a:extLst>
              </a:tr>
              <a:tr h="2340922">
                <a:tc>
                  <a:txBody>
                    <a:bodyPr/>
                    <a:lstStyle/>
                    <a:p>
                      <a:r>
                        <a:rPr lang="en-US" dirty="0"/>
                        <a:t>3.) Schedule focus groups to explore core values. Divide into groups</a:t>
                      </a:r>
                    </a:p>
                  </a:txBody>
                  <a:tcPr>
                    <a:solidFill>
                      <a:srgbClr val="92D050"/>
                    </a:solidFill>
                  </a:tcPr>
                </a:tc>
                <a:tc>
                  <a:txBody>
                    <a:bodyPr/>
                    <a:lstStyle/>
                    <a:p>
                      <a:r>
                        <a:rPr lang="en-US" dirty="0"/>
                        <a:t>Prog Managers,  staff, Participants, families, board members</a:t>
                      </a:r>
                    </a:p>
                  </a:txBody>
                  <a:tcPr>
                    <a:solidFill>
                      <a:srgbClr val="92D050"/>
                    </a:solidFill>
                  </a:tcPr>
                </a:tc>
                <a:tc>
                  <a:txBody>
                    <a:bodyPr/>
                    <a:lstStyle/>
                    <a:p>
                      <a:r>
                        <a:rPr lang="en-US" dirty="0"/>
                        <a:t>June 15</a:t>
                      </a:r>
                    </a:p>
                  </a:txBody>
                  <a:tcPr>
                    <a:solidFill>
                      <a:srgbClr val="92D050"/>
                    </a:solidFill>
                  </a:tcPr>
                </a:tc>
                <a:tc>
                  <a:txBody>
                    <a:bodyPr/>
                    <a:lstStyle/>
                    <a:p>
                      <a:r>
                        <a:rPr lang="en-US" dirty="0"/>
                        <a:t>Consultants</a:t>
                      </a:r>
                    </a:p>
                    <a:p>
                      <a:r>
                        <a:rPr lang="en-US" dirty="0"/>
                        <a:t>Small conf room</a:t>
                      </a:r>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3480538001"/>
                  </a:ext>
                </a:extLst>
              </a:tr>
              <a:tr h="1588483">
                <a:tc>
                  <a:txBody>
                    <a:bodyPr/>
                    <a:lstStyle/>
                    <a:p>
                      <a:r>
                        <a:rPr lang="en-US" dirty="0"/>
                        <a:t>4.) Large group meeting,  consolidate value statements/draft document for group review</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Invite previous participants</a:t>
                      </a:r>
                    </a:p>
                  </a:txBody>
                  <a:tcPr>
                    <a:solidFill>
                      <a:srgbClr val="92D050"/>
                    </a:solidFill>
                  </a:tcPr>
                </a:tc>
                <a:tc>
                  <a:txBody>
                    <a:bodyPr/>
                    <a:lstStyle/>
                    <a:p>
                      <a:r>
                        <a:rPr lang="en-US" dirty="0"/>
                        <a:t>July 15</a:t>
                      </a:r>
                    </a:p>
                  </a:txBody>
                  <a:tcPr>
                    <a:solidFill>
                      <a:srgbClr val="92D050"/>
                    </a:solidFill>
                  </a:tcPr>
                </a:tc>
                <a:tc>
                  <a:txBody>
                    <a:bodyPr/>
                    <a:lstStyle/>
                    <a:p>
                      <a:r>
                        <a:rPr lang="en-US" dirty="0"/>
                        <a:t>Large conf room</a:t>
                      </a:r>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302699489"/>
                  </a:ext>
                </a:extLst>
              </a:tr>
            </a:tbl>
          </a:graphicData>
        </a:graphic>
      </p:graphicFrame>
    </p:spTree>
    <p:extLst>
      <p:ext uri="{BB962C8B-B14F-4D97-AF65-F5344CB8AC3E}">
        <p14:creationId xmlns:p14="http://schemas.microsoft.com/office/powerpoint/2010/main" val="34465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3571-B881-430B-AFE8-515FFF73BBE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5A61D02-C7DB-4E97-BD97-EA34CD7DFB51}"/>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389FB15F-DB01-482C-B947-A265EC98FBF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6443" y="304059"/>
            <a:ext cx="10218198" cy="6214369"/>
          </a:xfrm>
          <a:prstGeom prst="rect">
            <a:avLst/>
          </a:prstGeom>
        </p:spPr>
      </p:pic>
    </p:spTree>
    <p:extLst>
      <p:ext uri="{BB962C8B-B14F-4D97-AF65-F5344CB8AC3E}">
        <p14:creationId xmlns:p14="http://schemas.microsoft.com/office/powerpoint/2010/main" val="24856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5429-9F29-428F-BF68-3B2BAC03BB18}"/>
              </a:ext>
            </a:extLst>
          </p:cNvPr>
          <p:cNvSpPr>
            <a:spLocks noGrp="1"/>
          </p:cNvSpPr>
          <p:nvPr>
            <p:ph type="title"/>
          </p:nvPr>
        </p:nvSpPr>
        <p:spPr/>
        <p:txBody>
          <a:bodyPr/>
          <a:lstStyle/>
          <a:p>
            <a:r>
              <a:rPr lang="en-US" i="1" dirty="0"/>
              <a:t>Leadership- Progress</a:t>
            </a:r>
            <a:br>
              <a:rPr lang="en-US" dirty="0"/>
            </a:br>
            <a:endParaRPr lang="en-US" dirty="0"/>
          </a:p>
        </p:txBody>
      </p:sp>
      <p:sp>
        <p:nvSpPr>
          <p:cNvPr id="3" name="Content Placeholder 2">
            <a:extLst>
              <a:ext uri="{FF2B5EF4-FFF2-40B4-BE49-F238E27FC236}">
                <a16:creationId xmlns:a16="http://schemas.microsoft.com/office/drawing/2014/main" id="{62E31751-1533-483A-9E9C-0B4FBFA34EE8}"/>
              </a:ext>
            </a:extLst>
          </p:cNvPr>
          <p:cNvSpPr>
            <a:spLocks noGrp="1"/>
          </p:cNvSpPr>
          <p:nvPr>
            <p:ph idx="1"/>
          </p:nvPr>
        </p:nvSpPr>
        <p:spPr>
          <a:xfrm>
            <a:off x="1295400" y="1722269"/>
            <a:ext cx="9601200" cy="4631878"/>
          </a:xfrm>
        </p:spPr>
        <p:txBody>
          <a:bodyPr>
            <a:normAutofit/>
          </a:bodyPr>
          <a:lstStyle/>
          <a:p>
            <a:pPr lvl="0"/>
            <a:r>
              <a:rPr lang="en-US" b="1" dirty="0"/>
              <a:t>The Board and leadership team are very supportive </a:t>
            </a:r>
            <a:r>
              <a:rPr lang="en-US" dirty="0"/>
              <a:t>of the Employment First Transformation process after Transformation training</a:t>
            </a:r>
          </a:p>
          <a:p>
            <a:pPr lvl="0"/>
            <a:r>
              <a:rPr lang="en-US" b="1" dirty="0"/>
              <a:t>COO in transition to CEO/COO leading transformation effort</a:t>
            </a:r>
          </a:p>
          <a:p>
            <a:pPr lvl="0"/>
            <a:r>
              <a:rPr lang="en-US" b="1" dirty="0"/>
              <a:t>Working on new 2-year Strategic Plan</a:t>
            </a:r>
          </a:p>
          <a:p>
            <a:pPr lvl="0"/>
            <a:r>
              <a:rPr lang="en-US" b="1" dirty="0"/>
              <a:t>The board passed a resolution to sell the GO Industries </a:t>
            </a:r>
            <a:r>
              <a:rPr lang="en-US" dirty="0"/>
              <a:t>manufacturing building, where contracted workshop activities take place.</a:t>
            </a:r>
          </a:p>
          <a:p>
            <a:pPr lvl="0"/>
            <a:r>
              <a:rPr lang="en-US" b="1" dirty="0"/>
              <a:t>A series of presentations regarding the sale of the workshop </a:t>
            </a:r>
            <a:r>
              <a:rPr lang="en-US" dirty="0"/>
              <a:t>building and plans to transform services were provided to parents, board and staff members, and leadership</a:t>
            </a:r>
          </a:p>
          <a:p>
            <a:r>
              <a:rPr lang="en-US" b="1" dirty="0"/>
              <a:t>Developing a Communication Plan: </a:t>
            </a:r>
            <a:r>
              <a:rPr lang="en-US" dirty="0"/>
              <a:t>Working on website redesign to emphasize an Employment Fist focus, redesigning all print marketing materials, reached out to all families and update contact information.  Tracking all community resources.</a:t>
            </a:r>
          </a:p>
          <a:p>
            <a:pPr lvl="0"/>
            <a:endParaRPr lang="en-US" dirty="0"/>
          </a:p>
          <a:p>
            <a:endParaRPr lang="en-US" dirty="0"/>
          </a:p>
        </p:txBody>
      </p:sp>
      <p:pic>
        <p:nvPicPr>
          <p:cNvPr id="5" name="Picture 4">
            <a:extLst>
              <a:ext uri="{FF2B5EF4-FFF2-40B4-BE49-F238E27FC236}">
                <a16:creationId xmlns:a16="http://schemas.microsoft.com/office/drawing/2014/main" id="{98474AD1-6140-45D9-92E0-E5BDC76937F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82219" y="1988598"/>
            <a:ext cx="2116071" cy="1587053"/>
          </a:xfrm>
          <a:prstGeom prst="rect">
            <a:avLst/>
          </a:prstGeom>
        </p:spPr>
      </p:pic>
    </p:spTree>
    <p:extLst>
      <p:ext uri="{BB962C8B-B14F-4D97-AF65-F5344CB8AC3E}">
        <p14:creationId xmlns:p14="http://schemas.microsoft.com/office/powerpoint/2010/main" val="226020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300C-6850-4426-97F5-F0384A843FFE}"/>
              </a:ext>
            </a:extLst>
          </p:cNvPr>
          <p:cNvSpPr>
            <a:spLocks noGrp="1"/>
          </p:cNvSpPr>
          <p:nvPr>
            <p:ph type="title"/>
          </p:nvPr>
        </p:nvSpPr>
        <p:spPr>
          <a:xfrm>
            <a:off x="1295400" y="1104899"/>
            <a:ext cx="9601200" cy="1300947"/>
          </a:xfrm>
        </p:spPr>
        <p:txBody>
          <a:bodyPr>
            <a:normAutofit fontScale="90000"/>
          </a:bodyPr>
          <a:lstStyle/>
          <a:p>
            <a:pPr algn="ctr"/>
            <a:r>
              <a:rPr lang="en-US" sz="6700" dirty="0">
                <a:latin typeface="Algerian" panose="04020705040A02060702" pitchFamily="82" charset="0"/>
              </a:rPr>
              <a:t>The County Press</a:t>
            </a:r>
            <a:br>
              <a:rPr lang="en-US" sz="9600" dirty="0">
                <a:latin typeface="Algerian" panose="04020705040A02060702" pitchFamily="82" charset="0"/>
              </a:rPr>
            </a:br>
            <a:r>
              <a:rPr lang="en-US" sz="1600" dirty="0"/>
              <a:t>MaryAnn D. exploring the world of food service with the help of our community partners </a:t>
            </a:r>
            <a:br>
              <a:rPr lang="en-US" sz="1600" dirty="0"/>
            </a:br>
            <a:r>
              <a:rPr lang="en-US" sz="1600" dirty="0" err="1"/>
              <a:t>Nickol</a:t>
            </a:r>
            <a:r>
              <a:rPr lang="en-US" sz="1600" dirty="0"/>
              <a:t> and Sam from Dagwood’s/Blondies</a:t>
            </a:r>
            <a:br>
              <a:rPr lang="en-US" sz="1600" dirty="0"/>
            </a:br>
            <a:endParaRPr lang="en-US" sz="1600" dirty="0">
              <a:latin typeface="Algerian" panose="04020705040A02060702" pitchFamily="82" charset="0"/>
            </a:endParaRPr>
          </a:p>
        </p:txBody>
      </p:sp>
      <p:sp>
        <p:nvSpPr>
          <p:cNvPr id="9" name="Rectangle 10">
            <a:extLst>
              <a:ext uri="{FF2B5EF4-FFF2-40B4-BE49-F238E27FC236}">
                <a16:creationId xmlns:a16="http://schemas.microsoft.com/office/drawing/2014/main" id="{14725BEC-34B5-49E8-914C-F73404A2BCD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15742D9D-C286-4E6E-B2CA-2EB813315D28}"/>
              </a:ext>
            </a:extLst>
          </p:cNvPr>
          <p:cNvSpPr>
            <a:spLocks noChangeArrowheads="1"/>
          </p:cNvSpPr>
          <p:nvPr/>
        </p:nvSpPr>
        <p:spPr bwMode="auto">
          <a:xfrm>
            <a:off x="0" y="1104900"/>
            <a:ext cx="12192000"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EE442F9F-1269-48B4-9B61-7C69201DDBA0}"/>
              </a:ext>
            </a:extLst>
          </p:cNvPr>
          <p:cNvSpPr/>
          <p:nvPr/>
        </p:nvSpPr>
        <p:spPr>
          <a:xfrm>
            <a:off x="683581" y="2480535"/>
            <a:ext cx="11327906" cy="4627677"/>
          </a:xfrm>
          <a:prstGeom prst="rect">
            <a:avLst/>
          </a:prstGeom>
        </p:spPr>
        <p:txBody>
          <a:bodyPr wrap="square">
            <a:spAutoFit/>
          </a:bodyPr>
          <a:lstStyle/>
          <a:p>
            <a:pPr>
              <a:lnSpc>
                <a:spcPts val="3135"/>
              </a:lnSpc>
              <a:spcAft>
                <a:spcPts val="1125"/>
              </a:spcAft>
            </a:pPr>
            <a:r>
              <a:rPr lang="en-US" sz="4400" b="1" kern="1800"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Lapeer Team Work, Inc.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525 S. Court St., Lapeer • 810-664-8504 • www.lapeerteamwork.com 286 W. </a:t>
            </a:r>
            <a:r>
              <a:rPr lang="en-US" dirty="0" err="1">
                <a:solidFill>
                  <a:srgbClr val="000000"/>
                </a:solidFill>
                <a:latin typeface="Georgia" panose="02040502050405020303" pitchFamily="18" charset="0"/>
                <a:ea typeface="Times New Roman" panose="02020603050405020304" pitchFamily="18" charset="0"/>
                <a:cs typeface="Times New Roman" panose="02020603050405020304" pitchFamily="18" charset="0"/>
              </a:rPr>
              <a:t>Nepessing</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St., Suite 2, Lapeer • 810-664-2710     </a:t>
            </a:r>
            <a:r>
              <a:rPr lang="en-US" sz="1200" cap="all"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MARCH 03, 2019</a:t>
            </a:r>
          </a:p>
          <a:p>
            <a:pPr>
              <a:lnSpc>
                <a:spcPct val="107000"/>
              </a:lnSpc>
            </a:pPr>
            <a:endParaRPr lang="en-US" sz="1200" cap="all"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r>
              <a:rPr lang="en-US" sz="1200" b="1" dirty="0"/>
              <a:t>LAPEER</a:t>
            </a:r>
            <a:r>
              <a:rPr lang="en-US" sz="1200" dirty="0"/>
              <a:t> — The exciting changes to Lapeer Team Work (LTW) are all-encompassing as we move into the next chapter for our agency. We are experiencing exponential growth and an increase in opportunities to those that we serve.</a:t>
            </a:r>
          </a:p>
          <a:p>
            <a:r>
              <a:rPr lang="en-US" sz="1200" dirty="0">
                <a:solidFill>
                  <a:srgbClr val="FF0000"/>
                </a:solidFill>
              </a:rPr>
              <a:t>In order to stay ahead of the curve, maintain the integrity of our mission and maximize potential, we are modifying our current service delivery model. While our current model lends itself to providing quality vocational training services to individuals with disabilities, we are challenged to weave our services more tightly into our community to foster a more inclusive environment for all.</a:t>
            </a:r>
          </a:p>
          <a:p>
            <a:r>
              <a:rPr lang="en-US" sz="1200" dirty="0"/>
              <a:t>Our highly qualified and trained team will be moving our services into the greater community, allowing the individuals that we support to fully explore the world of work around them. </a:t>
            </a:r>
            <a:r>
              <a:rPr lang="en-US" sz="1200" dirty="0">
                <a:solidFill>
                  <a:srgbClr val="FF0000"/>
                </a:solidFill>
              </a:rPr>
              <a:t>Since the new model of service delivery discourages a facility-based setting, we are selling our Court Street location. The change to community integration was received with open arms when we approached the manufacturing companies that we currently perform assembly and sorting work for at our Court Street location. Companies are embracing the change in contract to performing our services at their location and are delighted to have the individuals that we serve perform the work on-site with supports.</a:t>
            </a:r>
          </a:p>
          <a:p>
            <a:r>
              <a:rPr lang="en-US" sz="1200" dirty="0"/>
              <a:t>Simultaneously, our downtown location will undergo a substantial facelift. With the award of a Michigan Economic Development Corporation grant, the renovations will begin soon. The LTW building will receive a new façade, roof, and five additional apartments. The apartments are projected to be equipped with an elevator, making them more accessible. Before long, LTW will have a newly renovated home in downtown Lapeer, along with a rejuvenated service delivery model that will enhance the lives of the individuals that we serve, our staff and our community.</a:t>
            </a:r>
          </a:p>
          <a:p>
            <a:r>
              <a:rPr lang="en-US" sz="1200" dirty="0"/>
              <a:t>If you or a business owner you know are interested in assisting our agency in providing greater opportunity through vocation and the exploration of the world of work to individuals with disabilities, please reach out to Breanne Heron, LTW Business Manager, at 810- 664-2710</a:t>
            </a:r>
          </a:p>
          <a:p>
            <a:pPr>
              <a:lnSpc>
                <a:spcPct val="107000"/>
              </a:lnSpc>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descr="MaryAnn D. exploring the world of food service with the help of our community partners Nickol and Sam from Dagwood’s/Blondies.">
            <a:hlinkClick r:id="rId2"/>
            <a:extLst>
              <a:ext uri="{FF2B5EF4-FFF2-40B4-BE49-F238E27FC236}">
                <a16:creationId xmlns:a16="http://schemas.microsoft.com/office/drawing/2014/main" id="{0B1ED54A-079E-4A62-99BC-A8C4C96B42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7378" y="61484"/>
            <a:ext cx="2204622" cy="2086831"/>
          </a:xfrm>
          <a:prstGeom prst="rect">
            <a:avLst/>
          </a:prstGeom>
          <a:noFill/>
          <a:ln>
            <a:noFill/>
          </a:ln>
        </p:spPr>
      </p:pic>
    </p:spTree>
    <p:extLst>
      <p:ext uri="{BB962C8B-B14F-4D97-AF65-F5344CB8AC3E}">
        <p14:creationId xmlns:p14="http://schemas.microsoft.com/office/powerpoint/2010/main" val="233824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8D8F-6286-4579-BEFD-33147B34C955}"/>
              </a:ext>
            </a:extLst>
          </p:cNvPr>
          <p:cNvSpPr>
            <a:spLocks noGrp="1"/>
          </p:cNvSpPr>
          <p:nvPr>
            <p:ph type="title"/>
          </p:nvPr>
        </p:nvSpPr>
        <p:spPr/>
        <p:txBody>
          <a:bodyPr/>
          <a:lstStyle/>
          <a:p>
            <a:r>
              <a:rPr lang="en-US" i="1" dirty="0"/>
              <a:t>Leadership-Next Steps</a:t>
            </a:r>
            <a:br>
              <a:rPr lang="en-US" dirty="0"/>
            </a:br>
            <a:endParaRPr lang="en-US" dirty="0"/>
          </a:p>
        </p:txBody>
      </p:sp>
      <p:sp>
        <p:nvSpPr>
          <p:cNvPr id="3" name="Content Placeholder 2">
            <a:extLst>
              <a:ext uri="{FF2B5EF4-FFF2-40B4-BE49-F238E27FC236}">
                <a16:creationId xmlns:a16="http://schemas.microsoft.com/office/drawing/2014/main" id="{DDE8161C-FCDC-43A4-8B61-8AAB5A85056C}"/>
              </a:ext>
            </a:extLst>
          </p:cNvPr>
          <p:cNvSpPr>
            <a:spLocks noGrp="1"/>
          </p:cNvSpPr>
          <p:nvPr>
            <p:ph idx="1"/>
          </p:nvPr>
        </p:nvSpPr>
        <p:spPr>
          <a:xfrm>
            <a:off x="1295400" y="1411551"/>
            <a:ext cx="9601200" cy="4758430"/>
          </a:xfrm>
        </p:spPr>
        <p:txBody>
          <a:bodyPr/>
          <a:lstStyle/>
          <a:p>
            <a:pPr lvl="0"/>
            <a:r>
              <a:rPr lang="en-US" sz="2400" dirty="0"/>
              <a:t>Complete 2 Year Strategic Plan</a:t>
            </a:r>
          </a:p>
          <a:p>
            <a:pPr lvl="0"/>
            <a:r>
              <a:rPr lang="en-US" sz="2400" dirty="0"/>
              <a:t>Complete Communication Plan including a photo library of community inclusion activities and success stories</a:t>
            </a:r>
          </a:p>
          <a:p>
            <a:pPr lvl="0"/>
            <a:r>
              <a:rPr lang="en-US" sz="2400" dirty="0"/>
              <a:t>Work with referral sources to increase referrals</a:t>
            </a:r>
          </a:p>
          <a:p>
            <a:pPr lvl="0"/>
            <a:r>
              <a:rPr lang="en-US" sz="2400" dirty="0"/>
              <a:t>Continue to educate Members of the Board and leadership and report progress data</a:t>
            </a:r>
          </a:p>
          <a:p>
            <a:pPr lvl="0"/>
            <a:r>
              <a:rPr lang="en-US" sz="2400" dirty="0"/>
              <a:t>Continue succession planning for leadership transition</a:t>
            </a:r>
          </a:p>
          <a:p>
            <a:endParaRPr lang="en-US" dirty="0"/>
          </a:p>
        </p:txBody>
      </p:sp>
      <p:sp>
        <p:nvSpPr>
          <p:cNvPr id="6" name="TextBox 5">
            <a:extLst>
              <a:ext uri="{FF2B5EF4-FFF2-40B4-BE49-F238E27FC236}">
                <a16:creationId xmlns:a16="http://schemas.microsoft.com/office/drawing/2014/main" id="{029A8784-B603-44A1-BE0D-2EEE5E03870A}"/>
              </a:ext>
            </a:extLst>
          </p:cNvPr>
          <p:cNvSpPr txBox="1"/>
          <p:nvPr/>
        </p:nvSpPr>
        <p:spPr>
          <a:xfrm>
            <a:off x="11244303" y="6992321"/>
            <a:ext cx="947697" cy="784830"/>
          </a:xfrm>
          <a:prstGeom prst="rect">
            <a:avLst/>
          </a:prstGeom>
          <a:noFill/>
        </p:spPr>
        <p:txBody>
          <a:bodyPr wrap="square" rtlCol="0">
            <a:spAutoFit/>
          </a:bodyPr>
          <a:lstStyle/>
          <a:p>
            <a:r>
              <a:rPr lang="en-US" sz="900">
                <a:hlinkClick r:id="rId2" tooltip="http://www.geripal.org/2013/05/leadership-is-geriatrics-competency.html"/>
              </a:rPr>
              <a:t>This Photo</a:t>
            </a:r>
            <a:r>
              <a:rPr lang="en-US" sz="900"/>
              <a:t> by Unknown Author is licensed under </a:t>
            </a:r>
            <a:r>
              <a:rPr lang="en-US" sz="900">
                <a:hlinkClick r:id="rId3" tooltip="https://creativecommons.org/licenses/by-sa/3.0/"/>
              </a:rPr>
              <a:t>CC BY-SA</a:t>
            </a:r>
            <a:endParaRPr lang="en-US" sz="900"/>
          </a:p>
        </p:txBody>
      </p:sp>
      <p:pic>
        <p:nvPicPr>
          <p:cNvPr id="8" name="Picture 7">
            <a:extLst>
              <a:ext uri="{FF2B5EF4-FFF2-40B4-BE49-F238E27FC236}">
                <a16:creationId xmlns:a16="http://schemas.microsoft.com/office/drawing/2014/main" id="{73902B26-AC41-436B-A0E4-8263DB8F240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39988" y="4044542"/>
            <a:ext cx="2515887" cy="2061121"/>
          </a:xfrm>
          <a:prstGeom prst="rect">
            <a:avLst/>
          </a:prstGeom>
        </p:spPr>
      </p:pic>
    </p:spTree>
    <p:extLst>
      <p:ext uri="{BB962C8B-B14F-4D97-AF65-F5344CB8AC3E}">
        <p14:creationId xmlns:p14="http://schemas.microsoft.com/office/powerpoint/2010/main" val="40707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B524-C06B-4906-8307-936CDC85C183}"/>
              </a:ext>
            </a:extLst>
          </p:cNvPr>
          <p:cNvSpPr>
            <a:spLocks noGrp="1"/>
          </p:cNvSpPr>
          <p:nvPr>
            <p:ph type="title"/>
          </p:nvPr>
        </p:nvSpPr>
        <p:spPr/>
        <p:txBody>
          <a:bodyPr/>
          <a:lstStyle/>
          <a:p>
            <a:r>
              <a:rPr lang="en-US" i="1" dirty="0"/>
              <a:t>Operations Focus- Progress</a:t>
            </a:r>
            <a:br>
              <a:rPr lang="en-US" dirty="0"/>
            </a:br>
            <a:endParaRPr lang="en-US" dirty="0"/>
          </a:p>
        </p:txBody>
      </p:sp>
      <p:sp>
        <p:nvSpPr>
          <p:cNvPr id="3" name="Content Placeholder 2">
            <a:extLst>
              <a:ext uri="{FF2B5EF4-FFF2-40B4-BE49-F238E27FC236}">
                <a16:creationId xmlns:a16="http://schemas.microsoft.com/office/drawing/2014/main" id="{4690DA66-290F-4A30-B19E-6098CAEAA36F}"/>
              </a:ext>
            </a:extLst>
          </p:cNvPr>
          <p:cNvSpPr>
            <a:spLocks noGrp="1"/>
          </p:cNvSpPr>
          <p:nvPr>
            <p:ph idx="1"/>
          </p:nvPr>
        </p:nvSpPr>
        <p:spPr>
          <a:xfrm>
            <a:off x="381739" y="1981201"/>
            <a:ext cx="11532093" cy="4774706"/>
          </a:xfrm>
        </p:spPr>
        <p:txBody>
          <a:bodyPr>
            <a:normAutofit/>
          </a:bodyPr>
          <a:lstStyle/>
          <a:p>
            <a:r>
              <a:rPr lang="en-US" b="1" dirty="0"/>
              <a:t>Exploring transportation alternatives with local car dealership</a:t>
            </a:r>
          </a:p>
          <a:p>
            <a:pPr lvl="0"/>
            <a:r>
              <a:rPr lang="en-US" b="1" dirty="0"/>
              <a:t>Reviewing service data base programs</a:t>
            </a:r>
          </a:p>
          <a:p>
            <a:pPr lvl="0"/>
            <a:r>
              <a:rPr lang="en-US" b="1" dirty="0"/>
              <a:t>Attempting to re-envision a workshop program (golf ball recycling) </a:t>
            </a:r>
            <a:r>
              <a:rPr lang="en-US" dirty="0"/>
              <a:t>that includes selling building and moving employees to contractor’s payroll.  When the GO Industries building sells, resources will be redirected to community-based services and supports.  </a:t>
            </a:r>
          </a:p>
          <a:p>
            <a:pPr lvl="0"/>
            <a:r>
              <a:rPr lang="en-US" b="1" dirty="0"/>
              <a:t>Developed min. wage contract with Medical Center moving workshop participants to a community-based setting </a:t>
            </a:r>
            <a:r>
              <a:rPr lang="en-US" dirty="0"/>
              <a:t>and increasing community employment opportunities</a:t>
            </a:r>
          </a:p>
          <a:p>
            <a:pPr lvl="0"/>
            <a:r>
              <a:rPr lang="en-US" b="1" dirty="0"/>
              <a:t>Negotiating </a:t>
            </a:r>
            <a:r>
              <a:rPr lang="en-US" b="1" strike="sngStrike" dirty="0"/>
              <a:t>a</a:t>
            </a:r>
            <a:r>
              <a:rPr lang="en-US" b="1" dirty="0"/>
              <a:t> new fee schedules with referring agencies </a:t>
            </a:r>
            <a:r>
              <a:rPr lang="en-US" dirty="0"/>
              <a:t>to foster financial stability for community-based services and outcome-based incentives</a:t>
            </a:r>
          </a:p>
          <a:p>
            <a:pPr lvl="0"/>
            <a:r>
              <a:rPr lang="en-US" b="1" dirty="0"/>
              <a:t>Implementation of weekly community exploration and discovery activity schedules      </a:t>
            </a:r>
            <a:r>
              <a:rPr lang="en-US" dirty="0"/>
              <a:t> (group &amp; individual) as well as </a:t>
            </a:r>
            <a:r>
              <a:rPr lang="en-US" b="1" dirty="0"/>
              <a:t>routine data collection forms </a:t>
            </a:r>
          </a:p>
          <a:p>
            <a:endParaRPr lang="en-US" dirty="0"/>
          </a:p>
        </p:txBody>
      </p:sp>
      <p:pic>
        <p:nvPicPr>
          <p:cNvPr id="5" name="Picture 4">
            <a:extLst>
              <a:ext uri="{FF2B5EF4-FFF2-40B4-BE49-F238E27FC236}">
                <a16:creationId xmlns:a16="http://schemas.microsoft.com/office/drawing/2014/main" id="{0AE6FEE9-B62B-4844-A32D-0B0CEEE04C5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82946" y="-238851"/>
            <a:ext cx="3909054" cy="2866640"/>
          </a:xfrm>
          <a:prstGeom prst="rect">
            <a:avLst/>
          </a:prstGeom>
        </p:spPr>
      </p:pic>
    </p:spTree>
    <p:extLst>
      <p:ext uri="{BB962C8B-B14F-4D97-AF65-F5344CB8AC3E}">
        <p14:creationId xmlns:p14="http://schemas.microsoft.com/office/powerpoint/2010/main" val="377088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03BC-6F2F-4D6F-9BEE-A2211A62EC56}"/>
              </a:ext>
            </a:extLst>
          </p:cNvPr>
          <p:cNvSpPr>
            <a:spLocks noGrp="1"/>
          </p:cNvSpPr>
          <p:nvPr>
            <p:ph type="title"/>
          </p:nvPr>
        </p:nvSpPr>
        <p:spPr/>
        <p:txBody>
          <a:bodyPr/>
          <a:lstStyle/>
          <a:p>
            <a:r>
              <a:rPr lang="en-US" i="1" dirty="0"/>
              <a:t>Operations Focus- Progress</a:t>
            </a:r>
            <a:r>
              <a:rPr lang="en-US" sz="1800" i="1" dirty="0"/>
              <a:t>2</a:t>
            </a:r>
            <a:endParaRPr lang="en-US" sz="1800" dirty="0"/>
          </a:p>
        </p:txBody>
      </p:sp>
      <p:sp>
        <p:nvSpPr>
          <p:cNvPr id="3" name="Content Placeholder 2">
            <a:extLst>
              <a:ext uri="{FF2B5EF4-FFF2-40B4-BE49-F238E27FC236}">
                <a16:creationId xmlns:a16="http://schemas.microsoft.com/office/drawing/2014/main" id="{15B10AED-05A2-4259-B313-795C9D2C5345}"/>
              </a:ext>
            </a:extLst>
          </p:cNvPr>
          <p:cNvSpPr>
            <a:spLocks noGrp="1"/>
          </p:cNvSpPr>
          <p:nvPr>
            <p:ph idx="1"/>
          </p:nvPr>
        </p:nvSpPr>
        <p:spPr>
          <a:xfrm>
            <a:off x="754602" y="1646238"/>
            <a:ext cx="10141998" cy="4790073"/>
          </a:xfrm>
        </p:spPr>
        <p:txBody>
          <a:bodyPr>
            <a:normAutofit fontScale="92500" lnSpcReduction="10000"/>
          </a:bodyPr>
          <a:lstStyle/>
          <a:p>
            <a:pPr lvl="0"/>
            <a:r>
              <a:rPr lang="en-US" dirty="0"/>
              <a:t>The agency has sound </a:t>
            </a:r>
            <a:r>
              <a:rPr lang="en-US" b="1" dirty="0"/>
              <a:t>separate budgets for each service</a:t>
            </a:r>
          </a:p>
          <a:p>
            <a:pPr lvl="0"/>
            <a:r>
              <a:rPr lang="en-US" b="1" dirty="0"/>
              <a:t>Agency has created a strong partnership with the local Community Mental Health agency including a part time assignment to provide employment service coordination</a:t>
            </a:r>
            <a:r>
              <a:rPr lang="en-US" b="1" strike="sngStrike" dirty="0"/>
              <a:t>,</a:t>
            </a:r>
            <a:r>
              <a:rPr lang="en-US" b="1" dirty="0"/>
              <a:t> assessments, and employment goal development and support</a:t>
            </a:r>
          </a:p>
          <a:p>
            <a:pPr lvl="0"/>
            <a:r>
              <a:rPr lang="en-US" dirty="0"/>
              <a:t>The agency plans to allow their </a:t>
            </a:r>
            <a:r>
              <a:rPr lang="en-US" b="1" dirty="0"/>
              <a:t>Subminimum Wage 14C Certificate to expire</a:t>
            </a:r>
            <a:endParaRPr lang="en-US" dirty="0"/>
          </a:p>
          <a:p>
            <a:pPr lvl="0"/>
            <a:r>
              <a:rPr lang="en-US" b="1" dirty="0"/>
              <a:t>Participants have exponentially increased time in community-based activities and  has expanded placement services with new staff</a:t>
            </a:r>
          </a:p>
          <a:p>
            <a:pPr lvl="0"/>
            <a:r>
              <a:rPr lang="en-US" b="1" dirty="0"/>
              <a:t>Anticipating the addition of another job placement staff  </a:t>
            </a:r>
          </a:p>
          <a:p>
            <a:pPr lvl="0"/>
            <a:r>
              <a:rPr lang="en-US" b="1" dirty="0"/>
              <a:t>Agency transitioned individuals to supportive employment services, </a:t>
            </a:r>
            <a:r>
              <a:rPr lang="en-US" dirty="0"/>
              <a:t>decreasing in-house skill building services</a:t>
            </a:r>
          </a:p>
          <a:p>
            <a:r>
              <a:rPr lang="en-US" dirty="0"/>
              <a:t>The agency has four divisions:  assembly, retail, mobile crews and employment placement.  The latter is a new service and now draws on the first three training opportunities</a:t>
            </a:r>
            <a:r>
              <a:rPr lang="en-US" b="1" dirty="0"/>
              <a:t>.  Ending the practice of using the first three “training” experiences as final placements</a:t>
            </a:r>
          </a:p>
          <a:p>
            <a:pPr lvl="0"/>
            <a:endParaRPr lang="en-US" dirty="0"/>
          </a:p>
          <a:p>
            <a:endParaRPr lang="en-US" dirty="0"/>
          </a:p>
        </p:txBody>
      </p:sp>
    </p:spTree>
    <p:extLst>
      <p:ext uri="{BB962C8B-B14F-4D97-AF65-F5344CB8AC3E}">
        <p14:creationId xmlns:p14="http://schemas.microsoft.com/office/powerpoint/2010/main" val="398018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6CC34-51AF-4289-97A4-5771DD0E1F8B}"/>
              </a:ext>
            </a:extLst>
          </p:cNvPr>
          <p:cNvSpPr>
            <a:spLocks noGrp="1"/>
          </p:cNvSpPr>
          <p:nvPr>
            <p:ph type="title"/>
          </p:nvPr>
        </p:nvSpPr>
        <p:spPr/>
        <p:txBody>
          <a:bodyPr/>
          <a:lstStyle/>
          <a:p>
            <a:r>
              <a:rPr lang="en-US" i="1" dirty="0"/>
              <a:t>Operations Focus-Next Steps</a:t>
            </a:r>
            <a:br>
              <a:rPr lang="en-US" dirty="0"/>
            </a:br>
            <a:endParaRPr lang="en-US" dirty="0"/>
          </a:p>
        </p:txBody>
      </p:sp>
      <p:sp>
        <p:nvSpPr>
          <p:cNvPr id="3" name="Content Placeholder 2">
            <a:extLst>
              <a:ext uri="{FF2B5EF4-FFF2-40B4-BE49-F238E27FC236}">
                <a16:creationId xmlns:a16="http://schemas.microsoft.com/office/drawing/2014/main" id="{F7239D1E-5C85-43EA-9E04-19331722F630}"/>
              </a:ext>
            </a:extLst>
          </p:cNvPr>
          <p:cNvSpPr>
            <a:spLocks noGrp="1"/>
          </p:cNvSpPr>
          <p:nvPr>
            <p:ph idx="1"/>
          </p:nvPr>
        </p:nvSpPr>
        <p:spPr>
          <a:xfrm>
            <a:off x="1295400" y="1233997"/>
            <a:ext cx="9601200" cy="4944861"/>
          </a:xfrm>
        </p:spPr>
        <p:txBody>
          <a:bodyPr>
            <a:normAutofit fontScale="92500" lnSpcReduction="10000"/>
          </a:bodyPr>
          <a:lstStyle/>
          <a:p>
            <a:pPr lvl="0"/>
            <a:r>
              <a:rPr lang="en-US" dirty="0"/>
              <a:t>Discontinue the 14C certificate </a:t>
            </a:r>
          </a:p>
          <a:p>
            <a:pPr lvl="0"/>
            <a:r>
              <a:rPr lang="en-US" dirty="0"/>
              <a:t>Continue to expand the types of community experiences available to participants (Volunteer, educational &amp; recreational)</a:t>
            </a:r>
          </a:p>
          <a:p>
            <a:pPr lvl="0"/>
            <a:r>
              <a:rPr lang="en-US" dirty="0"/>
              <a:t>Complete sale of the facility-based manufacturing building </a:t>
            </a:r>
          </a:p>
          <a:p>
            <a:pPr lvl="0"/>
            <a:r>
              <a:rPr lang="en-US" dirty="0"/>
              <a:t>Promote direct employment of all work crews by community work sites</a:t>
            </a:r>
          </a:p>
          <a:p>
            <a:pPr lvl="0"/>
            <a:r>
              <a:rPr lang="en-US" dirty="0"/>
              <a:t>Make the 3 training services under Employment Services-time limited</a:t>
            </a:r>
          </a:p>
          <a:p>
            <a:pPr lvl="0"/>
            <a:r>
              <a:rPr lang="en-US" dirty="0"/>
              <a:t>Center-based skill building experiences-move to community  </a:t>
            </a:r>
          </a:p>
          <a:p>
            <a:pPr lvl="0"/>
            <a:r>
              <a:rPr lang="en-US" dirty="0"/>
              <a:t>Lease additional smaller vehicles/being reimbursed mileage/use local dealership/downsize and personalize transportation</a:t>
            </a:r>
          </a:p>
          <a:p>
            <a:pPr lvl="0"/>
            <a:r>
              <a:rPr lang="en-US" dirty="0"/>
              <a:t>Take on additional referral sources -local rehab. And private insurance.  Rely less on Medicaid &amp; more VR, school-age transition w VR</a:t>
            </a:r>
          </a:p>
          <a:p>
            <a:pPr lvl="0"/>
            <a:r>
              <a:rPr lang="en-US" dirty="0"/>
              <a:t>Continue to increase supported and customized employment placements, collect data and report progress</a:t>
            </a:r>
          </a:p>
          <a:p>
            <a:endParaRPr lang="en-US" dirty="0"/>
          </a:p>
        </p:txBody>
      </p:sp>
      <p:pic>
        <p:nvPicPr>
          <p:cNvPr id="5" name="Picture 4">
            <a:extLst>
              <a:ext uri="{FF2B5EF4-FFF2-40B4-BE49-F238E27FC236}">
                <a16:creationId xmlns:a16="http://schemas.microsoft.com/office/drawing/2014/main" id="{50D5F039-48E4-4AB8-AE2B-8799CAE306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20725" y="1944210"/>
            <a:ext cx="2471275" cy="2720266"/>
          </a:xfrm>
          <a:prstGeom prst="rect">
            <a:avLst/>
          </a:prstGeom>
        </p:spPr>
      </p:pic>
    </p:spTree>
    <p:extLst>
      <p:ext uri="{BB962C8B-B14F-4D97-AF65-F5344CB8AC3E}">
        <p14:creationId xmlns:p14="http://schemas.microsoft.com/office/powerpoint/2010/main" val="44042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C94F-14CB-4E07-B571-1F7DA6D584C8}"/>
              </a:ext>
            </a:extLst>
          </p:cNvPr>
          <p:cNvSpPr>
            <a:spLocks noGrp="1"/>
          </p:cNvSpPr>
          <p:nvPr>
            <p:ph type="title"/>
          </p:nvPr>
        </p:nvSpPr>
        <p:spPr/>
        <p:txBody>
          <a:bodyPr/>
          <a:lstStyle/>
          <a:p>
            <a:r>
              <a:rPr lang="en-US" i="1" dirty="0"/>
              <a:t>Human Resources Focus-Progress</a:t>
            </a:r>
            <a:br>
              <a:rPr lang="en-US" dirty="0"/>
            </a:br>
            <a:endParaRPr lang="en-US" dirty="0"/>
          </a:p>
        </p:txBody>
      </p:sp>
      <p:sp>
        <p:nvSpPr>
          <p:cNvPr id="3" name="Content Placeholder 2">
            <a:extLst>
              <a:ext uri="{FF2B5EF4-FFF2-40B4-BE49-F238E27FC236}">
                <a16:creationId xmlns:a16="http://schemas.microsoft.com/office/drawing/2014/main" id="{D442DBAA-9B92-4F95-A478-88EDF42E2EA6}"/>
              </a:ext>
            </a:extLst>
          </p:cNvPr>
          <p:cNvSpPr>
            <a:spLocks noGrp="1"/>
          </p:cNvSpPr>
          <p:nvPr>
            <p:ph idx="1"/>
          </p:nvPr>
        </p:nvSpPr>
        <p:spPr>
          <a:xfrm>
            <a:off x="1295400" y="1438183"/>
            <a:ext cx="9601200" cy="4749553"/>
          </a:xfrm>
        </p:spPr>
        <p:txBody>
          <a:bodyPr>
            <a:normAutofit/>
          </a:bodyPr>
          <a:lstStyle/>
          <a:p>
            <a:pPr lvl="0"/>
            <a:r>
              <a:rPr lang="en-US" dirty="0"/>
              <a:t>The COO has achieved ACRE train-the-trainer certification, obtained customized employment training, and participated in a Train the Trainer Session for Family Engagement</a:t>
            </a:r>
          </a:p>
          <a:p>
            <a:pPr lvl="0"/>
            <a:r>
              <a:rPr lang="en-US" dirty="0"/>
              <a:t>Employment placement staff achieved the ACRE Certificate, Employment Specialist Certificate, and Benefits to Work Coach training</a:t>
            </a:r>
          </a:p>
          <a:p>
            <a:pPr lvl="0"/>
            <a:r>
              <a:rPr lang="en-US" dirty="0"/>
              <a:t>A national Subject Matter Expert (SME) provided Customized Employment training to facilitate job development and placement for people with more complex disabilities</a:t>
            </a:r>
          </a:p>
          <a:p>
            <a:pPr lvl="0"/>
            <a:r>
              <a:rPr lang="en-US" dirty="0"/>
              <a:t>Hired a new job placement specialist</a:t>
            </a:r>
          </a:p>
          <a:p>
            <a:endParaRPr lang="en-US" dirty="0"/>
          </a:p>
        </p:txBody>
      </p:sp>
      <p:pic>
        <p:nvPicPr>
          <p:cNvPr id="5" name="Picture 4">
            <a:extLst>
              <a:ext uri="{FF2B5EF4-FFF2-40B4-BE49-F238E27FC236}">
                <a16:creationId xmlns:a16="http://schemas.microsoft.com/office/drawing/2014/main" id="{72F46CAE-CDBE-494B-ABFC-A17CFBBA092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05750" y="4619625"/>
            <a:ext cx="4286250" cy="2238375"/>
          </a:xfrm>
          <a:prstGeom prst="rect">
            <a:avLst/>
          </a:prstGeom>
        </p:spPr>
      </p:pic>
    </p:spTree>
    <p:extLst>
      <p:ext uri="{BB962C8B-B14F-4D97-AF65-F5344CB8AC3E}">
        <p14:creationId xmlns:p14="http://schemas.microsoft.com/office/powerpoint/2010/main" val="129916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EE55-45B7-4E46-98B2-A1C381DA7EFB}"/>
              </a:ext>
            </a:extLst>
          </p:cNvPr>
          <p:cNvSpPr>
            <a:spLocks noGrp="1"/>
          </p:cNvSpPr>
          <p:nvPr>
            <p:ph type="title"/>
          </p:nvPr>
        </p:nvSpPr>
        <p:spPr>
          <a:xfrm>
            <a:off x="1296140" y="503853"/>
            <a:ext cx="9600460" cy="1893117"/>
          </a:xfrm>
        </p:spPr>
        <p:txBody>
          <a:bodyPr>
            <a:normAutofit fontScale="90000"/>
          </a:bodyPr>
          <a:lstStyle/>
          <a:p>
            <a:r>
              <a:rPr lang="en-US" dirty="0"/>
              <a:t>Michigan Provider Transformation Project</a:t>
            </a:r>
            <a:br>
              <a:rPr lang="en-US" dirty="0"/>
            </a:br>
            <a:br>
              <a:rPr lang="en-US" dirty="0"/>
            </a:br>
            <a:r>
              <a:rPr lang="en-US" sz="2000" dirty="0">
                <a:solidFill>
                  <a:schemeClr val="tx1"/>
                </a:solidFill>
              </a:rPr>
              <a:t>Agency:</a:t>
            </a:r>
            <a:br>
              <a:rPr lang="en-US" sz="2000" dirty="0"/>
            </a:br>
            <a:r>
              <a:rPr lang="en-US" sz="2000" dirty="0"/>
              <a:t>Serves people primarily in Lapeer County, Michigan</a:t>
            </a:r>
            <a:br>
              <a:rPr lang="en-US" sz="2000" dirty="0"/>
            </a:br>
            <a:r>
              <a:rPr lang="en-US" sz="2000" dirty="0"/>
              <a:t>City population was 8,841.</a:t>
            </a:r>
            <a:br>
              <a:rPr lang="en-US" sz="2000" dirty="0"/>
            </a:br>
            <a:r>
              <a:rPr lang="en-US" sz="2000" dirty="0"/>
              <a:t>County population 88,319</a:t>
            </a:r>
            <a:br>
              <a:rPr lang="en-US" sz="2000" dirty="0"/>
            </a:br>
            <a:r>
              <a:rPr lang="en-US" sz="2000" dirty="0"/>
              <a:t>Supports 180 individuals living with disabilities</a:t>
            </a:r>
          </a:p>
        </p:txBody>
      </p:sp>
      <p:pic>
        <p:nvPicPr>
          <p:cNvPr id="2050" name="Picture 2" descr="Location of Lapeer, Michigan">
            <a:extLst>
              <a:ext uri="{FF2B5EF4-FFF2-40B4-BE49-F238E27FC236}">
                <a16:creationId xmlns:a16="http://schemas.microsoft.com/office/drawing/2014/main" id="{3437F5F7-D798-4F51-9C75-FDF60FFC13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5729" y="1961965"/>
            <a:ext cx="6587232" cy="39683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A65788-4115-4ECC-9D56-EC64FFD1C13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8112" y="3016833"/>
            <a:ext cx="6002687" cy="3191522"/>
          </a:xfrm>
          <a:prstGeom prst="rect">
            <a:avLst/>
          </a:prstGeom>
        </p:spPr>
      </p:pic>
    </p:spTree>
    <p:extLst>
      <p:ext uri="{BB962C8B-B14F-4D97-AF65-F5344CB8AC3E}">
        <p14:creationId xmlns:p14="http://schemas.microsoft.com/office/powerpoint/2010/main" val="2845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8A9-D72D-4558-8C6E-6BCC7F2642C3}"/>
              </a:ext>
            </a:extLst>
          </p:cNvPr>
          <p:cNvSpPr>
            <a:spLocks noGrp="1"/>
          </p:cNvSpPr>
          <p:nvPr>
            <p:ph type="title"/>
          </p:nvPr>
        </p:nvSpPr>
        <p:spPr/>
        <p:txBody>
          <a:bodyPr/>
          <a:lstStyle/>
          <a:p>
            <a:r>
              <a:rPr lang="en-US" i="1" dirty="0"/>
              <a:t>Human Resources Focus-Next Steps</a:t>
            </a:r>
            <a:br>
              <a:rPr lang="en-US" dirty="0"/>
            </a:br>
            <a:endParaRPr lang="en-US" dirty="0"/>
          </a:p>
        </p:txBody>
      </p:sp>
      <p:sp>
        <p:nvSpPr>
          <p:cNvPr id="3" name="Content Placeholder 2">
            <a:extLst>
              <a:ext uri="{FF2B5EF4-FFF2-40B4-BE49-F238E27FC236}">
                <a16:creationId xmlns:a16="http://schemas.microsoft.com/office/drawing/2014/main" id="{BAC8A80B-E09D-48FD-AE32-7D3413E420E9}"/>
              </a:ext>
            </a:extLst>
          </p:cNvPr>
          <p:cNvSpPr>
            <a:spLocks noGrp="1"/>
          </p:cNvSpPr>
          <p:nvPr>
            <p:ph idx="1"/>
          </p:nvPr>
        </p:nvSpPr>
        <p:spPr>
          <a:xfrm>
            <a:off x="1295400" y="1518082"/>
            <a:ext cx="9601200" cy="4696287"/>
          </a:xfrm>
        </p:spPr>
        <p:txBody>
          <a:bodyPr/>
          <a:lstStyle/>
          <a:p>
            <a:pPr lvl="0"/>
            <a:r>
              <a:rPr lang="en-US" dirty="0"/>
              <a:t>Implement higher staff ratios in community-based services</a:t>
            </a:r>
          </a:p>
          <a:p>
            <a:pPr lvl="0"/>
            <a:r>
              <a:rPr lang="en-US" dirty="0"/>
              <a:t>Secure job coach and customized employment training for all direct service staff</a:t>
            </a:r>
          </a:p>
          <a:p>
            <a:pPr lvl="0"/>
            <a:r>
              <a:rPr lang="en-US" dirty="0"/>
              <a:t>COO will be an ACRE trainer</a:t>
            </a:r>
          </a:p>
          <a:p>
            <a:pPr lvl="0"/>
            <a:r>
              <a:rPr lang="en-US" dirty="0"/>
              <a:t>COO is participating in MARO’s Leadership Academy that aims to prepare future leaders with training in such areas as finance, accounting, board governance, etc.; projected graduation in June 2019</a:t>
            </a:r>
          </a:p>
          <a:p>
            <a:pPr lvl="0"/>
            <a:r>
              <a:rPr lang="en-US" dirty="0"/>
              <a:t>Move forward with the anticipated addition of another job placement staff </a:t>
            </a:r>
          </a:p>
          <a:p>
            <a:endParaRPr lang="en-US" dirty="0"/>
          </a:p>
        </p:txBody>
      </p:sp>
      <p:pic>
        <p:nvPicPr>
          <p:cNvPr id="5" name="Picture 4">
            <a:extLst>
              <a:ext uri="{FF2B5EF4-FFF2-40B4-BE49-F238E27FC236}">
                <a16:creationId xmlns:a16="http://schemas.microsoft.com/office/drawing/2014/main" id="{62925791-3552-4E70-88DD-785537EEAE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60420" y="4385569"/>
            <a:ext cx="3636838" cy="2505681"/>
          </a:xfrm>
          <a:prstGeom prst="rect">
            <a:avLst/>
          </a:prstGeom>
        </p:spPr>
      </p:pic>
    </p:spTree>
    <p:extLst>
      <p:ext uri="{BB962C8B-B14F-4D97-AF65-F5344CB8AC3E}">
        <p14:creationId xmlns:p14="http://schemas.microsoft.com/office/powerpoint/2010/main" val="97769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D83E-6011-4981-AF69-CB2A1DA16BA0}"/>
              </a:ext>
            </a:extLst>
          </p:cNvPr>
          <p:cNvSpPr>
            <a:spLocks noGrp="1"/>
          </p:cNvSpPr>
          <p:nvPr>
            <p:ph type="title"/>
          </p:nvPr>
        </p:nvSpPr>
        <p:spPr/>
        <p:txBody>
          <a:bodyPr/>
          <a:lstStyle/>
          <a:p>
            <a:r>
              <a:rPr lang="en-US" i="1" dirty="0"/>
              <a:t>Customer Focus-Progress</a:t>
            </a:r>
            <a:br>
              <a:rPr lang="en-US" dirty="0"/>
            </a:br>
            <a:endParaRPr lang="en-US" dirty="0"/>
          </a:p>
        </p:txBody>
      </p:sp>
      <p:sp>
        <p:nvSpPr>
          <p:cNvPr id="3" name="Content Placeholder 2">
            <a:extLst>
              <a:ext uri="{FF2B5EF4-FFF2-40B4-BE49-F238E27FC236}">
                <a16:creationId xmlns:a16="http://schemas.microsoft.com/office/drawing/2014/main" id="{E563B260-87DA-405B-B5D3-05A2BD0A60A9}"/>
              </a:ext>
            </a:extLst>
          </p:cNvPr>
          <p:cNvSpPr>
            <a:spLocks noGrp="1"/>
          </p:cNvSpPr>
          <p:nvPr>
            <p:ph idx="1"/>
          </p:nvPr>
        </p:nvSpPr>
        <p:spPr>
          <a:xfrm>
            <a:off x="1295400" y="1981201"/>
            <a:ext cx="9601200" cy="4259801"/>
          </a:xfrm>
        </p:spPr>
        <p:txBody>
          <a:bodyPr>
            <a:normAutofit/>
          </a:bodyPr>
          <a:lstStyle/>
          <a:p>
            <a:pPr lvl="0"/>
            <a:r>
              <a:rPr lang="en-US" sz="2400" dirty="0"/>
              <a:t>Working with parents to prepare them for the agency’s improved community-based service delivery model and the expiration of the subminimum wage certificate </a:t>
            </a:r>
          </a:p>
          <a:p>
            <a:pPr lvl="0"/>
            <a:r>
              <a:rPr lang="en-US" sz="2400" dirty="0"/>
              <a:t>Increase from 5 to 25 Supported Employment participants in the last few months</a:t>
            </a:r>
          </a:p>
          <a:p>
            <a:pPr lvl="0"/>
            <a:r>
              <a:rPr lang="en-US" sz="2400" dirty="0"/>
              <a:t>Connecting with current manufacturing and janitorial customers to pave the way for opportunities </a:t>
            </a:r>
            <a:r>
              <a:rPr lang="en-US" sz="2400" b="1" dirty="0"/>
              <a:t>within</a:t>
            </a:r>
            <a:r>
              <a:rPr lang="en-US" sz="2400" dirty="0"/>
              <a:t> their businesses </a:t>
            </a:r>
          </a:p>
          <a:p>
            <a:pPr lvl="0"/>
            <a:r>
              <a:rPr lang="en-US" sz="2400" dirty="0"/>
              <a:t>Implement individual and group community-base planning and data collection (3) forms and share progress with parents </a:t>
            </a:r>
          </a:p>
          <a:p>
            <a:endParaRPr lang="en-US" dirty="0"/>
          </a:p>
        </p:txBody>
      </p:sp>
      <p:pic>
        <p:nvPicPr>
          <p:cNvPr id="5" name="Picture 4">
            <a:extLst>
              <a:ext uri="{FF2B5EF4-FFF2-40B4-BE49-F238E27FC236}">
                <a16:creationId xmlns:a16="http://schemas.microsoft.com/office/drawing/2014/main" id="{B776AE0D-8CE6-416D-B5C6-2098B00779F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86188" y="-1"/>
            <a:ext cx="3305812" cy="1890945"/>
          </a:xfrm>
          <a:prstGeom prst="rect">
            <a:avLst/>
          </a:prstGeom>
        </p:spPr>
      </p:pic>
    </p:spTree>
    <p:extLst>
      <p:ext uri="{BB962C8B-B14F-4D97-AF65-F5344CB8AC3E}">
        <p14:creationId xmlns:p14="http://schemas.microsoft.com/office/powerpoint/2010/main" val="6247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09F0-7E75-4BB3-A584-5C047966636F}"/>
              </a:ext>
            </a:extLst>
          </p:cNvPr>
          <p:cNvSpPr>
            <a:spLocks noGrp="1"/>
          </p:cNvSpPr>
          <p:nvPr>
            <p:ph type="title"/>
          </p:nvPr>
        </p:nvSpPr>
        <p:spPr/>
        <p:txBody>
          <a:bodyPr/>
          <a:lstStyle/>
          <a:p>
            <a:r>
              <a:rPr lang="en-US" i="1" dirty="0"/>
              <a:t>Customer Focus-next steps</a:t>
            </a:r>
            <a:br>
              <a:rPr lang="en-US" dirty="0"/>
            </a:br>
            <a:endParaRPr lang="en-US" dirty="0"/>
          </a:p>
        </p:txBody>
      </p:sp>
      <p:sp>
        <p:nvSpPr>
          <p:cNvPr id="3" name="Content Placeholder 2">
            <a:extLst>
              <a:ext uri="{FF2B5EF4-FFF2-40B4-BE49-F238E27FC236}">
                <a16:creationId xmlns:a16="http://schemas.microsoft.com/office/drawing/2014/main" id="{28AAAB92-5463-4A62-9BEE-5E12356CBABD}"/>
              </a:ext>
            </a:extLst>
          </p:cNvPr>
          <p:cNvSpPr>
            <a:spLocks noGrp="1"/>
          </p:cNvSpPr>
          <p:nvPr>
            <p:ph idx="1"/>
          </p:nvPr>
        </p:nvSpPr>
        <p:spPr>
          <a:xfrm>
            <a:off x="1295400" y="1189609"/>
            <a:ext cx="9601200" cy="4601592"/>
          </a:xfrm>
        </p:spPr>
        <p:txBody>
          <a:bodyPr/>
          <a:lstStyle/>
          <a:p>
            <a:pPr lvl="0"/>
            <a:r>
              <a:rPr lang="en-US" sz="2400" dirty="0"/>
              <a:t>Work with parents and participants through the Communication Plan to continue to educate them about Employment First, Settings Rule, benefits counseling resources, and other topics that concern them</a:t>
            </a:r>
          </a:p>
          <a:p>
            <a:pPr lvl="0"/>
            <a:r>
              <a:rPr lang="en-US" sz="2400" dirty="0"/>
              <a:t> Use parent training materials in future parent meetings and to train direct support staff on how to best engage with families, creating positive dialogue surrounding employment</a:t>
            </a:r>
          </a:p>
          <a:p>
            <a:pPr lvl="0"/>
            <a:r>
              <a:rPr lang="en-US" sz="2400" dirty="0"/>
              <a:t>Implement weekly community schedules (group and individual) as well as routine data collection forms that reflect Person Centered Planning</a:t>
            </a:r>
          </a:p>
          <a:p>
            <a:endParaRPr lang="en-US" dirty="0"/>
          </a:p>
        </p:txBody>
      </p:sp>
      <p:pic>
        <p:nvPicPr>
          <p:cNvPr id="5" name="Picture 4">
            <a:extLst>
              <a:ext uri="{FF2B5EF4-FFF2-40B4-BE49-F238E27FC236}">
                <a16:creationId xmlns:a16="http://schemas.microsoft.com/office/drawing/2014/main" id="{67C2989A-E88C-41DF-8A8F-50FE6016CB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75612" y="4589755"/>
            <a:ext cx="4616388" cy="2268245"/>
          </a:xfrm>
          <a:prstGeom prst="rect">
            <a:avLst/>
          </a:prstGeom>
        </p:spPr>
      </p:pic>
      <p:sp>
        <p:nvSpPr>
          <p:cNvPr id="6" name="TextBox 5">
            <a:extLst>
              <a:ext uri="{FF2B5EF4-FFF2-40B4-BE49-F238E27FC236}">
                <a16:creationId xmlns:a16="http://schemas.microsoft.com/office/drawing/2014/main" id="{26EBE433-025A-4517-A19B-08F37DC64FA7}"/>
              </a:ext>
            </a:extLst>
          </p:cNvPr>
          <p:cNvSpPr txBox="1"/>
          <p:nvPr/>
        </p:nvSpPr>
        <p:spPr>
          <a:xfrm>
            <a:off x="4722920" y="6987087"/>
            <a:ext cx="2067757" cy="369332"/>
          </a:xfrm>
          <a:prstGeom prst="rect">
            <a:avLst/>
          </a:prstGeom>
          <a:noFill/>
        </p:spPr>
        <p:txBody>
          <a:bodyPr wrap="square" rtlCol="0">
            <a:spAutoFit/>
          </a:bodyPr>
          <a:lstStyle/>
          <a:p>
            <a:r>
              <a:rPr lang="en-US" sz="900">
                <a:hlinkClick r:id="rId3" tooltip="http://www.flickr.com/photos/lumaxart/2136954043/"/>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19111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15F0-14DA-41A1-BDC2-6A6D0C464EB2}"/>
              </a:ext>
            </a:extLst>
          </p:cNvPr>
          <p:cNvSpPr>
            <a:spLocks noGrp="1"/>
          </p:cNvSpPr>
          <p:nvPr>
            <p:ph type="title"/>
          </p:nvPr>
        </p:nvSpPr>
        <p:spPr/>
        <p:txBody>
          <a:bodyPr>
            <a:normAutofit fontScale="90000"/>
          </a:bodyPr>
          <a:lstStyle/>
          <a:p>
            <a:r>
              <a:rPr lang="en-US" i="1" dirty="0"/>
              <a:t>Data Management &amp; Quality Assurance-Progress</a:t>
            </a:r>
            <a:br>
              <a:rPr lang="en-US" dirty="0"/>
            </a:br>
            <a:endParaRPr lang="en-US" dirty="0"/>
          </a:p>
        </p:txBody>
      </p:sp>
      <p:sp>
        <p:nvSpPr>
          <p:cNvPr id="3" name="Content Placeholder 2">
            <a:extLst>
              <a:ext uri="{FF2B5EF4-FFF2-40B4-BE49-F238E27FC236}">
                <a16:creationId xmlns:a16="http://schemas.microsoft.com/office/drawing/2014/main" id="{9D75E9B3-6432-480B-BBDD-B66B0A5C5B5E}"/>
              </a:ext>
            </a:extLst>
          </p:cNvPr>
          <p:cNvSpPr>
            <a:spLocks noGrp="1"/>
          </p:cNvSpPr>
          <p:nvPr>
            <p:ph idx="1"/>
          </p:nvPr>
        </p:nvSpPr>
        <p:spPr>
          <a:xfrm>
            <a:off x="1295400" y="1411551"/>
            <a:ext cx="9601200" cy="4379650"/>
          </a:xfrm>
        </p:spPr>
        <p:txBody>
          <a:bodyPr/>
          <a:lstStyle/>
          <a:p>
            <a:pPr lvl="0"/>
            <a:r>
              <a:rPr lang="en-US" sz="2800" dirty="0"/>
              <a:t>Technology-added 4 tablets/computers-in field</a:t>
            </a:r>
          </a:p>
          <a:p>
            <a:pPr lvl="0"/>
            <a:r>
              <a:rPr lang="en-US" sz="2800" dirty="0"/>
              <a:t>Software-CMH allows agency to use their software &amp; data base</a:t>
            </a:r>
          </a:p>
          <a:p>
            <a:pPr lvl="0"/>
            <a:r>
              <a:rPr lang="en-US" sz="2800" dirty="0"/>
              <a:t>The agency has been CARF recertified</a:t>
            </a:r>
          </a:p>
          <a:p>
            <a:endParaRPr lang="en-US" dirty="0"/>
          </a:p>
        </p:txBody>
      </p:sp>
      <p:pic>
        <p:nvPicPr>
          <p:cNvPr id="5" name="Picture 4">
            <a:extLst>
              <a:ext uri="{FF2B5EF4-FFF2-40B4-BE49-F238E27FC236}">
                <a16:creationId xmlns:a16="http://schemas.microsoft.com/office/drawing/2014/main" id="{E5489121-F28F-4278-9986-5F66201CAA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52838" y="2237171"/>
            <a:ext cx="6386004" cy="4789503"/>
          </a:xfrm>
          <a:prstGeom prst="rect">
            <a:avLst/>
          </a:prstGeom>
        </p:spPr>
      </p:pic>
      <p:sp>
        <p:nvSpPr>
          <p:cNvPr id="6" name="TextBox 5">
            <a:extLst>
              <a:ext uri="{FF2B5EF4-FFF2-40B4-BE49-F238E27FC236}">
                <a16:creationId xmlns:a16="http://schemas.microsoft.com/office/drawing/2014/main" id="{857B9804-553F-466D-9006-A5E91B1A33D8}"/>
              </a:ext>
            </a:extLst>
          </p:cNvPr>
          <p:cNvSpPr txBox="1"/>
          <p:nvPr/>
        </p:nvSpPr>
        <p:spPr>
          <a:xfrm>
            <a:off x="7386220" y="7096297"/>
            <a:ext cx="5252621" cy="230832"/>
          </a:xfrm>
          <a:prstGeom prst="rect">
            <a:avLst/>
          </a:prstGeom>
          <a:noFill/>
        </p:spPr>
        <p:txBody>
          <a:bodyPr wrap="square" rtlCol="0">
            <a:spAutoFit/>
          </a:bodyPr>
          <a:lstStyle/>
          <a:p>
            <a:r>
              <a:rPr lang="en-US" sz="900">
                <a:hlinkClick r:id="rId3" tooltip="http://www.pngall.com/technology-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81677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D094-529E-4AF9-9E42-C9430DC3A8EC}"/>
              </a:ext>
            </a:extLst>
          </p:cNvPr>
          <p:cNvSpPr>
            <a:spLocks noGrp="1"/>
          </p:cNvSpPr>
          <p:nvPr>
            <p:ph type="title"/>
          </p:nvPr>
        </p:nvSpPr>
        <p:spPr/>
        <p:txBody>
          <a:bodyPr>
            <a:normAutofit fontScale="90000"/>
          </a:bodyPr>
          <a:lstStyle/>
          <a:p>
            <a:r>
              <a:rPr lang="en-US" i="1" dirty="0"/>
              <a:t>Data Management &amp; Quality Assurance-Next Steps</a:t>
            </a:r>
            <a:br>
              <a:rPr lang="en-US" dirty="0"/>
            </a:br>
            <a:endParaRPr lang="en-US" dirty="0"/>
          </a:p>
        </p:txBody>
      </p:sp>
      <p:sp>
        <p:nvSpPr>
          <p:cNvPr id="3" name="Content Placeholder 2">
            <a:extLst>
              <a:ext uri="{FF2B5EF4-FFF2-40B4-BE49-F238E27FC236}">
                <a16:creationId xmlns:a16="http://schemas.microsoft.com/office/drawing/2014/main" id="{1061D620-79DD-4F78-95A0-195936D43AC6}"/>
              </a:ext>
            </a:extLst>
          </p:cNvPr>
          <p:cNvSpPr>
            <a:spLocks noGrp="1"/>
          </p:cNvSpPr>
          <p:nvPr>
            <p:ph idx="1"/>
          </p:nvPr>
        </p:nvSpPr>
        <p:spPr>
          <a:xfrm>
            <a:off x="1295400" y="1411549"/>
            <a:ext cx="9601200" cy="4216893"/>
          </a:xfrm>
        </p:spPr>
        <p:txBody>
          <a:bodyPr>
            <a:normAutofit fontScale="85000" lnSpcReduction="10000"/>
          </a:bodyPr>
          <a:lstStyle/>
          <a:p>
            <a:pPr lvl="0"/>
            <a:r>
              <a:rPr lang="en-US" dirty="0"/>
              <a:t>Continue to increase lap top computers availability for in-field staff</a:t>
            </a:r>
          </a:p>
          <a:p>
            <a:pPr lvl="0"/>
            <a:r>
              <a:rPr lang="en-US" dirty="0"/>
              <a:t>Implement specific quality standards for job placement staff including a 65-70% placement rate as well as expected time frames from date of referral to placement date. </a:t>
            </a:r>
          </a:p>
          <a:p>
            <a:pPr lvl="0"/>
            <a:r>
              <a:rPr lang="en-US" dirty="0"/>
              <a:t>Develop electronic tracking data base for all participants from referral to employment placements (time through ea. step of process, wages, benefits, positions, preferences, skills, etc.)</a:t>
            </a:r>
          </a:p>
          <a:p>
            <a:pPr lvl="0"/>
            <a:r>
              <a:rPr lang="en-US" dirty="0"/>
              <a:t>Continue to monitor each service’s financial status, income, and expenses monthly and report to the leadership and board</a:t>
            </a:r>
          </a:p>
          <a:p>
            <a:pPr lvl="0"/>
            <a:r>
              <a:rPr lang="en-US" dirty="0"/>
              <a:t>Create data tracking for areas needing monitoring or decisions,</a:t>
            </a:r>
          </a:p>
          <a:p>
            <a:pPr lvl="0"/>
            <a:r>
              <a:rPr lang="en-US" dirty="0"/>
              <a:t>Document agency’s journey through the Transformation process, e.g., power point presentations, board summaries, participant success stories, etc., and plan to share at state and national venues (incorporate in Strategic Plan).</a:t>
            </a:r>
          </a:p>
          <a:p>
            <a:pPr lvl="0"/>
            <a:r>
              <a:rPr lang="en-US" dirty="0"/>
              <a:t>Work towards analyzing the service costs for rate negotiating</a:t>
            </a:r>
          </a:p>
          <a:p>
            <a:pPr lvl="0"/>
            <a:endParaRPr lang="en-US" dirty="0"/>
          </a:p>
          <a:p>
            <a:endParaRPr lang="en-US" dirty="0"/>
          </a:p>
        </p:txBody>
      </p:sp>
      <p:pic>
        <p:nvPicPr>
          <p:cNvPr id="5" name="Picture 4">
            <a:extLst>
              <a:ext uri="{FF2B5EF4-FFF2-40B4-BE49-F238E27FC236}">
                <a16:creationId xmlns:a16="http://schemas.microsoft.com/office/drawing/2014/main" id="{70E8C6AF-19D0-4ACB-AFA3-357E686AA4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0408" y="4909351"/>
            <a:ext cx="4601591" cy="1948649"/>
          </a:xfrm>
          <a:prstGeom prst="rect">
            <a:avLst/>
          </a:prstGeom>
        </p:spPr>
      </p:pic>
    </p:spTree>
    <p:extLst>
      <p:ext uri="{BB962C8B-B14F-4D97-AF65-F5344CB8AC3E}">
        <p14:creationId xmlns:p14="http://schemas.microsoft.com/office/powerpoint/2010/main" val="26143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1383" y="286605"/>
            <a:ext cx="9859377" cy="1450757"/>
          </a:xfrm>
        </p:spPr>
        <p:txBody>
          <a:bodyPr>
            <a:noAutofit/>
          </a:bodyPr>
          <a:lstStyle/>
          <a:p>
            <a:br>
              <a:rPr lang="en-US" sz="4800" dirty="0"/>
            </a:br>
            <a:r>
              <a:rPr lang="en-US" sz="4800" dirty="0">
                <a:latin typeface="Calibri Light" pitchFamily="34" charset="0"/>
                <a:cs typeface="Times New Roman" pitchFamily="18" charset="0"/>
              </a:rPr>
              <a:t> </a:t>
            </a:r>
            <a:br>
              <a:rPr lang="en-US" sz="4800" dirty="0">
                <a:latin typeface="Calibri Light" pitchFamily="34" charset="0"/>
                <a:cs typeface="Times New Roman" pitchFamily="18" charset="0"/>
              </a:rPr>
            </a:br>
            <a:r>
              <a:rPr lang="en-US" sz="4800" dirty="0">
                <a:latin typeface="Calibri Light" pitchFamily="34" charset="0"/>
                <a:cs typeface="Times New Roman" pitchFamily="18" charset="0"/>
              </a:rPr>
              <a:t> Essential Tools for Transformation</a:t>
            </a:r>
            <a:endParaRPr lang="en-US" sz="4800" dirty="0"/>
          </a:p>
        </p:txBody>
      </p:sp>
      <p:sp>
        <p:nvSpPr>
          <p:cNvPr id="48131" name="Content Placeholder 2"/>
          <p:cNvSpPr>
            <a:spLocks noGrp="1"/>
          </p:cNvSpPr>
          <p:nvPr>
            <p:ph idx="1"/>
          </p:nvPr>
        </p:nvSpPr>
        <p:spPr>
          <a:xfrm>
            <a:off x="639191" y="1737363"/>
            <a:ext cx="10945001" cy="4774752"/>
          </a:xfrm>
        </p:spPr>
        <p:txBody>
          <a:bodyPr>
            <a:normAutofit lnSpcReduction="10000"/>
          </a:bodyPr>
          <a:lstStyle/>
          <a:p>
            <a:pPr marL="0" indent="0">
              <a:buNone/>
            </a:pPr>
            <a:r>
              <a:rPr lang="en-US" sz="4000" dirty="0">
                <a:solidFill>
                  <a:srgbClr val="FF0000"/>
                </a:solidFill>
              </a:rPr>
              <a:t> </a:t>
            </a:r>
          </a:p>
          <a:p>
            <a:pPr>
              <a:buFont typeface="Wingdings" panose="05000000000000000000" pitchFamily="2" charset="2"/>
              <a:buChar char="§"/>
            </a:pPr>
            <a:r>
              <a:rPr lang="en-US" sz="4000" dirty="0">
                <a:solidFill>
                  <a:srgbClr val="FF0000"/>
                </a:solidFill>
              </a:rPr>
              <a:t>A community-based mission  </a:t>
            </a:r>
          </a:p>
          <a:p>
            <a:pPr>
              <a:buFont typeface="Wingdings" panose="05000000000000000000" pitchFamily="2" charset="2"/>
              <a:buChar char="§"/>
            </a:pPr>
            <a:r>
              <a:rPr lang="en-US" sz="4000" dirty="0">
                <a:solidFill>
                  <a:srgbClr val="FF0000"/>
                </a:solidFill>
              </a:rPr>
              <a:t>Leadership embracing it  	</a:t>
            </a:r>
          </a:p>
          <a:p>
            <a:pPr>
              <a:buFont typeface="Wingdings" panose="05000000000000000000" pitchFamily="2" charset="2"/>
              <a:buChar char="§"/>
            </a:pPr>
            <a:r>
              <a:rPr lang="en-US" sz="4000" dirty="0">
                <a:solidFill>
                  <a:srgbClr val="FF0000"/>
                </a:solidFill>
              </a:rPr>
              <a:t>A commitment to team planning &amp; problem 	solving</a:t>
            </a:r>
          </a:p>
          <a:p>
            <a:pPr>
              <a:buFont typeface="Wingdings" panose="05000000000000000000" pitchFamily="2" charset="2"/>
              <a:buChar char="§"/>
            </a:pPr>
            <a:r>
              <a:rPr lang="en-US" sz="4000" dirty="0">
                <a:solidFill>
                  <a:srgbClr val="FF0000"/>
                </a:solidFill>
              </a:rPr>
              <a:t>Collaboration with government, businesses &amp; 	other community resources</a:t>
            </a:r>
          </a:p>
          <a:p>
            <a:pPr algn="ctr"/>
            <a:endParaRPr lang="en-US" sz="4000" dirty="0"/>
          </a:p>
        </p:txBody>
      </p:sp>
      <p:sp>
        <p:nvSpPr>
          <p:cNvPr id="2" name="Slide Number Placeholder 1"/>
          <p:cNvSpPr>
            <a:spLocks noGrp="1"/>
          </p:cNvSpPr>
          <p:nvPr>
            <p:ph type="sldNum" sz="quarter" idx="12"/>
          </p:nvPr>
        </p:nvSpPr>
        <p:spPr/>
        <p:txBody>
          <a:bodyPr/>
          <a:lstStyle/>
          <a:p>
            <a:fld id="{EE088E80-DDED-4E0A-A7AA-A3FE6FA3F075}" type="slidenum">
              <a:rPr lang="en-US" smtClean="0"/>
              <a:pPr/>
              <a:t>25</a:t>
            </a:fld>
            <a:endParaRPr lang="en-US" dirty="0"/>
          </a:p>
        </p:txBody>
      </p:sp>
      <p:sp>
        <p:nvSpPr>
          <p:cNvPr id="9" name="TextBox 8">
            <a:extLst>
              <a:ext uri="{FF2B5EF4-FFF2-40B4-BE49-F238E27FC236}">
                <a16:creationId xmlns:a16="http://schemas.microsoft.com/office/drawing/2014/main" id="{F70E1B5B-9FA8-45E6-AA01-307F40358EFC}"/>
              </a:ext>
            </a:extLst>
          </p:cNvPr>
          <p:cNvSpPr txBox="1"/>
          <p:nvPr/>
        </p:nvSpPr>
        <p:spPr>
          <a:xfrm>
            <a:off x="9074840" y="7029098"/>
            <a:ext cx="1439768" cy="507831"/>
          </a:xfrm>
          <a:prstGeom prst="rect">
            <a:avLst/>
          </a:prstGeom>
          <a:noFill/>
        </p:spPr>
        <p:txBody>
          <a:bodyPr wrap="square" rtlCol="0">
            <a:spAutoFit/>
          </a:bodyPr>
          <a:lstStyle/>
          <a:p>
            <a:r>
              <a:rPr lang="en-US" sz="900">
                <a:hlinkClick r:id="rId3" tooltip="http://pngimg.com/download/11452"/>
              </a:rPr>
              <a:t>This Photo</a:t>
            </a:r>
            <a:r>
              <a:rPr lang="en-US" sz="900"/>
              <a:t> by Unknown Author is licensed under </a:t>
            </a:r>
            <a:r>
              <a:rPr lang="en-US" sz="900">
                <a:hlinkClick r:id="rId4" tooltip="https://creativecommons.org/licenses/by-nc/3.0/"/>
              </a:rPr>
              <a:t>CC BY-NC</a:t>
            </a:r>
            <a:endParaRPr lang="en-US" sz="900"/>
          </a:p>
        </p:txBody>
      </p:sp>
      <p:pic>
        <p:nvPicPr>
          <p:cNvPr id="4" name="Picture 3">
            <a:extLst>
              <a:ext uri="{FF2B5EF4-FFF2-40B4-BE49-F238E27FC236}">
                <a16:creationId xmlns:a16="http://schemas.microsoft.com/office/drawing/2014/main" id="{302BB617-A917-4B09-AD5B-3011D816434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40864" y="0"/>
            <a:ext cx="3651135" cy="3852909"/>
          </a:xfrm>
          <a:prstGeom prst="rect">
            <a:avLst/>
          </a:prstGeom>
        </p:spPr>
      </p:pic>
    </p:spTree>
    <p:extLst>
      <p:ext uri="{BB962C8B-B14F-4D97-AF65-F5344CB8AC3E}">
        <p14:creationId xmlns:p14="http://schemas.microsoft.com/office/powerpoint/2010/main" val="18250570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927F-49AE-4312-A05D-71FA58F00047}"/>
              </a:ext>
            </a:extLst>
          </p:cNvPr>
          <p:cNvSpPr>
            <a:spLocks noGrp="1"/>
          </p:cNvSpPr>
          <p:nvPr>
            <p:ph type="title"/>
          </p:nvPr>
        </p:nvSpPr>
        <p:spPr/>
        <p:txBody>
          <a:bodyPr>
            <a:normAutofit/>
          </a:bodyPr>
          <a:lstStyle/>
          <a:p>
            <a:pPr algn="ctr"/>
            <a:r>
              <a:rPr lang="en-US" sz="5400" dirty="0"/>
              <a:t>Questions, Comments, Ideas</a:t>
            </a:r>
          </a:p>
        </p:txBody>
      </p:sp>
      <p:pic>
        <p:nvPicPr>
          <p:cNvPr id="5" name="Content Placeholder 4">
            <a:extLst>
              <a:ext uri="{FF2B5EF4-FFF2-40B4-BE49-F238E27FC236}">
                <a16:creationId xmlns:a16="http://schemas.microsoft.com/office/drawing/2014/main" id="{05EAD5B4-578F-42D6-875A-1651C8293E5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207363" y="2166151"/>
            <a:ext cx="10093911" cy="3950563"/>
          </a:xfrm>
        </p:spPr>
      </p:pic>
    </p:spTree>
    <p:extLst>
      <p:ext uri="{BB962C8B-B14F-4D97-AF65-F5344CB8AC3E}">
        <p14:creationId xmlns:p14="http://schemas.microsoft.com/office/powerpoint/2010/main" val="252224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659D-6995-47DF-9C80-D6665086A009}"/>
              </a:ext>
            </a:extLst>
          </p:cNvPr>
          <p:cNvSpPr>
            <a:spLocks noGrp="1"/>
          </p:cNvSpPr>
          <p:nvPr>
            <p:ph type="title"/>
          </p:nvPr>
        </p:nvSpPr>
        <p:spPr/>
        <p:txBody>
          <a:bodyPr/>
          <a:lstStyle/>
          <a:p>
            <a:r>
              <a:rPr lang="en-US" dirty="0"/>
              <a:t>Group Discussion 1</a:t>
            </a:r>
          </a:p>
        </p:txBody>
      </p:sp>
      <p:sp>
        <p:nvSpPr>
          <p:cNvPr id="3" name="Content Placeholder 2">
            <a:extLst>
              <a:ext uri="{FF2B5EF4-FFF2-40B4-BE49-F238E27FC236}">
                <a16:creationId xmlns:a16="http://schemas.microsoft.com/office/drawing/2014/main" id="{2524BB9E-A562-4936-ADE7-5803BDA3BFE8}"/>
              </a:ext>
            </a:extLst>
          </p:cNvPr>
          <p:cNvSpPr>
            <a:spLocks noGrp="1"/>
          </p:cNvSpPr>
          <p:nvPr>
            <p:ph idx="1"/>
          </p:nvPr>
        </p:nvSpPr>
        <p:spPr>
          <a:xfrm>
            <a:off x="798990" y="1981201"/>
            <a:ext cx="6161103" cy="3809999"/>
          </a:xfrm>
        </p:spPr>
        <p:txBody>
          <a:bodyPr>
            <a:normAutofit/>
          </a:bodyPr>
          <a:lstStyle/>
          <a:p>
            <a:pPr marL="0" indent="0">
              <a:buNone/>
            </a:pPr>
            <a:r>
              <a:rPr lang="en-US" sz="4400" b="1" dirty="0"/>
              <a:t>What do you take away </a:t>
            </a:r>
          </a:p>
          <a:p>
            <a:pPr marL="0" indent="0">
              <a:buNone/>
            </a:pPr>
            <a:r>
              <a:rPr lang="en-US" sz="4400" b="1" dirty="0"/>
              <a:t>from the Michigan example?</a:t>
            </a:r>
          </a:p>
        </p:txBody>
      </p:sp>
      <p:pic>
        <p:nvPicPr>
          <p:cNvPr id="8" name="Picture 7">
            <a:extLst>
              <a:ext uri="{FF2B5EF4-FFF2-40B4-BE49-F238E27FC236}">
                <a16:creationId xmlns:a16="http://schemas.microsoft.com/office/drawing/2014/main" id="{16E76EC5-42F5-4166-8E45-0B7F6D30EA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84886" y="0"/>
            <a:ext cx="4503938" cy="6204558"/>
          </a:xfrm>
          <a:prstGeom prst="rect">
            <a:avLst/>
          </a:prstGeom>
        </p:spPr>
      </p:pic>
      <p:pic>
        <p:nvPicPr>
          <p:cNvPr id="14" name="Picture 13">
            <a:extLst>
              <a:ext uri="{FF2B5EF4-FFF2-40B4-BE49-F238E27FC236}">
                <a16:creationId xmlns:a16="http://schemas.microsoft.com/office/drawing/2014/main" id="{3CB563A5-D802-4D75-8821-26D73CBD1D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94268" y="2394559"/>
            <a:ext cx="5897733" cy="3731604"/>
          </a:xfrm>
          <a:prstGeom prst="rect">
            <a:avLst/>
          </a:prstGeom>
        </p:spPr>
      </p:pic>
      <p:pic>
        <p:nvPicPr>
          <p:cNvPr id="17" name="Picture 16">
            <a:extLst>
              <a:ext uri="{FF2B5EF4-FFF2-40B4-BE49-F238E27FC236}">
                <a16:creationId xmlns:a16="http://schemas.microsoft.com/office/drawing/2014/main" id="{559EF886-B31C-49BC-92B2-4FA3AF2E6A3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609275" y="2693775"/>
            <a:ext cx="713172" cy="1192425"/>
          </a:xfrm>
          <a:prstGeom prst="rect">
            <a:avLst/>
          </a:prstGeom>
        </p:spPr>
      </p:pic>
      <p:pic>
        <p:nvPicPr>
          <p:cNvPr id="19" name="Picture 18">
            <a:extLst>
              <a:ext uri="{FF2B5EF4-FFF2-40B4-BE49-F238E27FC236}">
                <a16:creationId xmlns:a16="http://schemas.microsoft.com/office/drawing/2014/main" id="{5AA54CA7-D7D5-41D5-9983-70A3E11E0CF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930784" y="3516660"/>
            <a:ext cx="442033" cy="739080"/>
          </a:xfrm>
          <a:prstGeom prst="rect">
            <a:avLst/>
          </a:prstGeom>
        </p:spPr>
      </p:pic>
    </p:spTree>
    <p:extLst>
      <p:ext uri="{BB962C8B-B14F-4D97-AF65-F5344CB8AC3E}">
        <p14:creationId xmlns:p14="http://schemas.microsoft.com/office/powerpoint/2010/main" val="180918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66F0-A7F5-427F-A104-F296CA05F707}"/>
              </a:ext>
            </a:extLst>
          </p:cNvPr>
          <p:cNvSpPr>
            <a:spLocks noGrp="1"/>
          </p:cNvSpPr>
          <p:nvPr>
            <p:ph type="title"/>
          </p:nvPr>
        </p:nvSpPr>
        <p:spPr/>
        <p:txBody>
          <a:bodyPr/>
          <a:lstStyle/>
          <a:p>
            <a:r>
              <a:rPr lang="en-US" dirty="0"/>
              <a:t>Group Discussion 2 </a:t>
            </a:r>
          </a:p>
        </p:txBody>
      </p:sp>
      <p:sp>
        <p:nvSpPr>
          <p:cNvPr id="3" name="Content Placeholder 2">
            <a:extLst>
              <a:ext uri="{FF2B5EF4-FFF2-40B4-BE49-F238E27FC236}">
                <a16:creationId xmlns:a16="http://schemas.microsoft.com/office/drawing/2014/main" id="{62854122-FE25-4A5F-92BB-EE7ECFCC4652}"/>
              </a:ext>
            </a:extLst>
          </p:cNvPr>
          <p:cNvSpPr>
            <a:spLocks noGrp="1"/>
          </p:cNvSpPr>
          <p:nvPr>
            <p:ph idx="1"/>
          </p:nvPr>
        </p:nvSpPr>
        <p:spPr>
          <a:xfrm>
            <a:off x="1295400" y="1646237"/>
            <a:ext cx="9601200" cy="5313856"/>
          </a:xfrm>
        </p:spPr>
        <p:txBody>
          <a:bodyPr>
            <a:normAutofit/>
          </a:bodyPr>
          <a:lstStyle/>
          <a:p>
            <a:pPr lvl="0" fontAlgn="base"/>
            <a:endParaRPr lang="en-US" sz="4000" b="1" dirty="0"/>
          </a:p>
          <a:p>
            <a:pPr marL="0" lvl="0" indent="0" fontAlgn="base">
              <a:buNone/>
            </a:pPr>
            <a:r>
              <a:rPr lang="en-US" sz="4000" b="1" dirty="0"/>
              <a:t>What are the effective strategic steps your agency has or will take to position your agency for Transformation?</a:t>
            </a:r>
          </a:p>
          <a:p>
            <a:pPr lvl="0" fontAlgn="base"/>
            <a:endParaRPr lang="en-US" sz="4000" b="1" dirty="0"/>
          </a:p>
          <a:p>
            <a:pPr lvl="0" fontAlgn="base"/>
            <a:endParaRPr lang="en-US" b="1" dirty="0"/>
          </a:p>
          <a:p>
            <a:pPr lvl="0" fontAlgn="base"/>
            <a:endParaRPr lang="en-US" b="1" dirty="0"/>
          </a:p>
          <a:p>
            <a:endParaRPr lang="en-US" dirty="0"/>
          </a:p>
        </p:txBody>
      </p:sp>
      <p:pic>
        <p:nvPicPr>
          <p:cNvPr id="5" name="Picture 4">
            <a:extLst>
              <a:ext uri="{FF2B5EF4-FFF2-40B4-BE49-F238E27FC236}">
                <a16:creationId xmlns:a16="http://schemas.microsoft.com/office/drawing/2014/main" id="{66E0703D-7E94-4D4B-ABFF-C52C801081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54391" y="3574613"/>
            <a:ext cx="4197491" cy="2559858"/>
          </a:xfrm>
          <a:prstGeom prst="rect">
            <a:avLst/>
          </a:prstGeom>
        </p:spPr>
      </p:pic>
      <p:sp>
        <p:nvSpPr>
          <p:cNvPr id="6" name="TextBox 5">
            <a:extLst>
              <a:ext uri="{FF2B5EF4-FFF2-40B4-BE49-F238E27FC236}">
                <a16:creationId xmlns:a16="http://schemas.microsoft.com/office/drawing/2014/main" id="{9086575A-8B94-412B-8C9F-695D9071BAC4}"/>
              </a:ext>
            </a:extLst>
          </p:cNvPr>
          <p:cNvSpPr txBox="1"/>
          <p:nvPr/>
        </p:nvSpPr>
        <p:spPr>
          <a:xfrm>
            <a:off x="5844871" y="9401451"/>
            <a:ext cx="4665549" cy="230832"/>
          </a:xfrm>
          <a:prstGeom prst="rect">
            <a:avLst/>
          </a:prstGeom>
          <a:noFill/>
        </p:spPr>
        <p:txBody>
          <a:bodyPr wrap="square" rtlCol="0">
            <a:spAutoFit/>
          </a:bodyPr>
          <a:lstStyle/>
          <a:p>
            <a:r>
              <a:rPr lang="en-US" sz="900">
                <a:hlinkClick r:id="rId3" tooltip="https://myedmondsnews.com/2018/04/live-in-edmonds-what-do-you-call-yourself/"/>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51136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652B-F670-43F3-98E1-B674B4C74150}"/>
              </a:ext>
            </a:extLst>
          </p:cNvPr>
          <p:cNvSpPr>
            <a:spLocks noGrp="1"/>
          </p:cNvSpPr>
          <p:nvPr>
            <p:ph type="title"/>
          </p:nvPr>
        </p:nvSpPr>
        <p:spPr/>
        <p:txBody>
          <a:bodyPr/>
          <a:lstStyle/>
          <a:p>
            <a:r>
              <a:rPr lang="en-US" dirty="0"/>
              <a:t>Group Discussion 3</a:t>
            </a:r>
          </a:p>
        </p:txBody>
      </p:sp>
      <p:pic>
        <p:nvPicPr>
          <p:cNvPr id="6" name="Content Placeholder 5">
            <a:extLst>
              <a:ext uri="{FF2B5EF4-FFF2-40B4-BE49-F238E27FC236}">
                <a16:creationId xmlns:a16="http://schemas.microsoft.com/office/drawing/2014/main" id="{C323D18C-0D2A-4DD9-8A20-57F06CB9EE5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974673" y="3429000"/>
            <a:ext cx="3370926" cy="2671251"/>
          </a:xfrm>
        </p:spPr>
      </p:pic>
      <p:sp>
        <p:nvSpPr>
          <p:cNvPr id="4" name="Rectangle 3">
            <a:extLst>
              <a:ext uri="{FF2B5EF4-FFF2-40B4-BE49-F238E27FC236}">
                <a16:creationId xmlns:a16="http://schemas.microsoft.com/office/drawing/2014/main" id="{4EA9C98E-12CD-42AB-89E0-138C1A191CCC}"/>
              </a:ext>
            </a:extLst>
          </p:cNvPr>
          <p:cNvSpPr/>
          <p:nvPr/>
        </p:nvSpPr>
        <p:spPr>
          <a:xfrm>
            <a:off x="1198485" y="1828800"/>
            <a:ext cx="9698115" cy="1938992"/>
          </a:xfrm>
          <a:prstGeom prst="rect">
            <a:avLst/>
          </a:prstGeom>
        </p:spPr>
        <p:txBody>
          <a:bodyPr wrap="square">
            <a:spAutoFit/>
          </a:bodyPr>
          <a:lstStyle/>
          <a:p>
            <a:pPr lvl="0" fontAlgn="base"/>
            <a:r>
              <a:rPr lang="en-US" sz="4000" b="1" dirty="0"/>
              <a:t>What would be the challenges your agency will face moving toward Transformation?</a:t>
            </a:r>
          </a:p>
        </p:txBody>
      </p:sp>
      <p:pic>
        <p:nvPicPr>
          <p:cNvPr id="7" name="Content Placeholder 5">
            <a:extLst>
              <a:ext uri="{FF2B5EF4-FFF2-40B4-BE49-F238E27FC236}">
                <a16:creationId xmlns:a16="http://schemas.microsoft.com/office/drawing/2014/main" id="{DFA847F9-ABC6-4205-AAC5-D25A06CD87C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352625" y="3151573"/>
            <a:ext cx="2747638" cy="2948678"/>
          </a:xfrm>
          <a:prstGeom prst="rect">
            <a:avLst/>
          </a:prstGeom>
        </p:spPr>
      </p:pic>
    </p:spTree>
    <p:extLst>
      <p:ext uri="{BB962C8B-B14F-4D97-AF65-F5344CB8AC3E}">
        <p14:creationId xmlns:p14="http://schemas.microsoft.com/office/powerpoint/2010/main" val="228210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9D38-E40F-4B33-9393-05499F75E82C}"/>
              </a:ext>
            </a:extLst>
          </p:cNvPr>
          <p:cNvSpPr>
            <a:spLocks noGrp="1"/>
          </p:cNvSpPr>
          <p:nvPr>
            <p:ph type="title"/>
          </p:nvPr>
        </p:nvSpPr>
        <p:spPr/>
        <p:txBody>
          <a:bodyPr/>
          <a:lstStyle/>
          <a:p>
            <a:r>
              <a:rPr lang="en-US" dirty="0"/>
              <a:t> Overview</a:t>
            </a:r>
          </a:p>
        </p:txBody>
      </p:sp>
      <p:sp>
        <p:nvSpPr>
          <p:cNvPr id="3" name="Content Placeholder 2">
            <a:extLst>
              <a:ext uri="{FF2B5EF4-FFF2-40B4-BE49-F238E27FC236}">
                <a16:creationId xmlns:a16="http://schemas.microsoft.com/office/drawing/2014/main" id="{6DEE7BFB-61B8-46FE-BA33-9AB0A0B9F87E}"/>
              </a:ext>
            </a:extLst>
          </p:cNvPr>
          <p:cNvSpPr>
            <a:spLocks noGrp="1"/>
          </p:cNvSpPr>
          <p:nvPr>
            <p:ph idx="1"/>
          </p:nvPr>
        </p:nvSpPr>
        <p:spPr>
          <a:xfrm>
            <a:off x="1295400" y="1535838"/>
            <a:ext cx="9601200" cy="4944862"/>
          </a:xfrm>
        </p:spPr>
        <p:txBody>
          <a:bodyPr>
            <a:normAutofit/>
          </a:bodyPr>
          <a:lstStyle/>
          <a:p>
            <a:r>
              <a:rPr lang="en-US" dirty="0"/>
              <a:t>The agency has evolved from a large local institution to an ARC program to an employment focused agency</a:t>
            </a:r>
          </a:p>
          <a:p>
            <a:r>
              <a:rPr lang="en-US" dirty="0"/>
              <a:t>Not-for-profit community rehabilitation organization</a:t>
            </a:r>
          </a:p>
          <a:p>
            <a:r>
              <a:rPr lang="en-US" dirty="0"/>
              <a:t>CARF certified</a:t>
            </a:r>
          </a:p>
          <a:p>
            <a:r>
              <a:rPr lang="en-US" dirty="0"/>
              <a:t>Employment skills focus for people living with disabilities ages 16 and older </a:t>
            </a:r>
          </a:p>
          <a:p>
            <a:pPr>
              <a:buFont typeface="Wingdings" panose="05000000000000000000" pitchFamily="2" charset="2"/>
              <a:buChar char="§"/>
            </a:pPr>
            <a:r>
              <a:rPr lang="en-US" dirty="0"/>
              <a:t>Nearly all supported are in a semi-segregated employment setting (center &amp; community) Subminimal Wage Certificate 14C</a:t>
            </a:r>
          </a:p>
          <a:p>
            <a:r>
              <a:rPr lang="en-US" dirty="0"/>
              <a:t>No formal community experience program</a:t>
            </a:r>
          </a:p>
          <a:p>
            <a:r>
              <a:rPr lang="en-US" dirty="0"/>
              <a:t>Converting to Managed Care- Each region rates are different</a:t>
            </a:r>
          </a:p>
          <a:p>
            <a:r>
              <a:rPr lang="en-US" dirty="0"/>
              <a:t>Leadership in transition</a:t>
            </a:r>
          </a:p>
          <a:p>
            <a:endParaRPr lang="en-US" dirty="0"/>
          </a:p>
        </p:txBody>
      </p:sp>
    </p:spTree>
    <p:extLst>
      <p:ext uri="{BB962C8B-B14F-4D97-AF65-F5344CB8AC3E}">
        <p14:creationId xmlns:p14="http://schemas.microsoft.com/office/powerpoint/2010/main" val="419172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C4C6-4443-4664-8080-530C436BB814}"/>
              </a:ext>
            </a:extLst>
          </p:cNvPr>
          <p:cNvSpPr>
            <a:spLocks noGrp="1"/>
          </p:cNvSpPr>
          <p:nvPr>
            <p:ph type="title"/>
          </p:nvPr>
        </p:nvSpPr>
        <p:spPr/>
        <p:txBody>
          <a:bodyPr/>
          <a:lstStyle/>
          <a:p>
            <a:r>
              <a:rPr lang="en-US" dirty="0"/>
              <a:t>Group Discussion 4</a:t>
            </a:r>
          </a:p>
        </p:txBody>
      </p:sp>
      <p:pic>
        <p:nvPicPr>
          <p:cNvPr id="6" name="Content Placeholder 5">
            <a:extLst>
              <a:ext uri="{FF2B5EF4-FFF2-40B4-BE49-F238E27FC236}">
                <a16:creationId xmlns:a16="http://schemas.microsoft.com/office/drawing/2014/main" id="{8B3C420E-B8B9-4301-AA31-1C3FF7EF250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338657" y="-1"/>
            <a:ext cx="5853344" cy="4317507"/>
          </a:xfrm>
        </p:spPr>
      </p:pic>
      <p:sp>
        <p:nvSpPr>
          <p:cNvPr id="4" name="Rectangle 3">
            <a:extLst>
              <a:ext uri="{FF2B5EF4-FFF2-40B4-BE49-F238E27FC236}">
                <a16:creationId xmlns:a16="http://schemas.microsoft.com/office/drawing/2014/main" id="{D25E6F0E-1ED0-4B98-A0C4-5B8F87DBD6A7}"/>
              </a:ext>
            </a:extLst>
          </p:cNvPr>
          <p:cNvSpPr/>
          <p:nvPr/>
        </p:nvSpPr>
        <p:spPr>
          <a:xfrm>
            <a:off x="399495" y="1828801"/>
            <a:ext cx="10497105" cy="5016758"/>
          </a:xfrm>
          <a:prstGeom prst="rect">
            <a:avLst/>
          </a:prstGeom>
        </p:spPr>
        <p:txBody>
          <a:bodyPr wrap="square">
            <a:spAutoFit/>
          </a:bodyPr>
          <a:lstStyle/>
          <a:p>
            <a:pPr lvl="0" fontAlgn="base"/>
            <a:r>
              <a:rPr lang="en-US" sz="4000" b="1" dirty="0"/>
              <a:t>How have or will you be</a:t>
            </a:r>
          </a:p>
          <a:p>
            <a:pPr lvl="0" fontAlgn="base"/>
            <a:r>
              <a:rPr lang="en-US" sz="4000" b="1" dirty="0"/>
              <a:t>obtaining input? </a:t>
            </a:r>
          </a:p>
          <a:p>
            <a:pPr lvl="0" fontAlgn="base"/>
            <a:endParaRPr lang="en-US" sz="4000" b="1" dirty="0"/>
          </a:p>
          <a:p>
            <a:pPr lvl="0" fontAlgn="base"/>
            <a:r>
              <a:rPr lang="en-US" sz="4000" b="1" dirty="0"/>
              <a:t>Are you already doing this?  From whom?</a:t>
            </a:r>
          </a:p>
          <a:p>
            <a:pPr lvl="0" fontAlgn="base"/>
            <a:endParaRPr lang="en-US" sz="4000" b="1" dirty="0"/>
          </a:p>
          <a:p>
            <a:pPr fontAlgn="base"/>
            <a:r>
              <a:rPr lang="en-US" sz="4000" b="1" dirty="0"/>
              <a:t>&amp; providing education to key stakeholders? How?</a:t>
            </a:r>
          </a:p>
          <a:p>
            <a:pPr lvl="0" fontAlgn="base"/>
            <a:endParaRPr lang="en-US" sz="4000" b="1" dirty="0"/>
          </a:p>
        </p:txBody>
      </p:sp>
    </p:spTree>
    <p:extLst>
      <p:ext uri="{BB962C8B-B14F-4D97-AF65-F5344CB8AC3E}">
        <p14:creationId xmlns:p14="http://schemas.microsoft.com/office/powerpoint/2010/main" val="353404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35CF-1EE3-4D6D-A469-9FD06EA15B99}"/>
              </a:ext>
            </a:extLst>
          </p:cNvPr>
          <p:cNvSpPr>
            <a:spLocks noGrp="1"/>
          </p:cNvSpPr>
          <p:nvPr>
            <p:ph type="title"/>
          </p:nvPr>
        </p:nvSpPr>
        <p:spPr>
          <a:xfrm>
            <a:off x="1295400" y="548242"/>
            <a:ext cx="9601200" cy="1142385"/>
          </a:xfrm>
        </p:spPr>
        <p:txBody>
          <a:bodyPr/>
          <a:lstStyle/>
          <a:p>
            <a:r>
              <a:rPr lang="en-US" dirty="0"/>
              <a:t>Group </a:t>
            </a:r>
            <a:r>
              <a:rPr lang="en-US"/>
              <a:t>Discussion 5 </a:t>
            </a:r>
            <a:endParaRPr lang="en-US" dirty="0"/>
          </a:p>
        </p:txBody>
      </p:sp>
      <p:sp>
        <p:nvSpPr>
          <p:cNvPr id="4" name="Rectangle 3">
            <a:extLst>
              <a:ext uri="{FF2B5EF4-FFF2-40B4-BE49-F238E27FC236}">
                <a16:creationId xmlns:a16="http://schemas.microsoft.com/office/drawing/2014/main" id="{94191958-121B-4B9F-9C45-8FC9A461D700}"/>
              </a:ext>
            </a:extLst>
          </p:cNvPr>
          <p:cNvSpPr/>
          <p:nvPr/>
        </p:nvSpPr>
        <p:spPr>
          <a:xfrm>
            <a:off x="399494" y="2828836"/>
            <a:ext cx="11594237" cy="4154984"/>
          </a:xfrm>
          <a:prstGeom prst="rect">
            <a:avLst/>
          </a:prstGeom>
        </p:spPr>
        <p:txBody>
          <a:bodyPr wrap="square">
            <a:spAutoFit/>
          </a:bodyPr>
          <a:lstStyle/>
          <a:p>
            <a:pPr lvl="0" fontAlgn="base"/>
            <a:r>
              <a:rPr lang="en-US" sz="4400" b="1" dirty="0"/>
              <a:t>What are ways you can collaborate with other providers? </a:t>
            </a:r>
          </a:p>
          <a:p>
            <a:pPr lvl="0" fontAlgn="base"/>
            <a:endParaRPr lang="en-US" sz="4400" b="1" dirty="0"/>
          </a:p>
          <a:p>
            <a:pPr lvl="0" fontAlgn="base"/>
            <a:r>
              <a:rPr lang="en-US" sz="4400" b="1" dirty="0"/>
              <a:t>&amp; collaborate with community partners to support your transformation efforts?</a:t>
            </a:r>
          </a:p>
          <a:p>
            <a:endParaRPr lang="en-US" sz="4400" dirty="0"/>
          </a:p>
        </p:txBody>
      </p:sp>
      <p:pic>
        <p:nvPicPr>
          <p:cNvPr id="9" name="Picture 8">
            <a:extLst>
              <a:ext uri="{FF2B5EF4-FFF2-40B4-BE49-F238E27FC236}">
                <a16:creationId xmlns:a16="http://schemas.microsoft.com/office/drawing/2014/main" id="{135B4C0A-AEA1-4175-BA46-E6033677E7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96612" y="0"/>
            <a:ext cx="5504155" cy="2993729"/>
          </a:xfrm>
          <a:prstGeom prst="rect">
            <a:avLst/>
          </a:prstGeom>
        </p:spPr>
      </p:pic>
    </p:spTree>
    <p:extLst>
      <p:ext uri="{BB962C8B-B14F-4D97-AF65-F5344CB8AC3E}">
        <p14:creationId xmlns:p14="http://schemas.microsoft.com/office/powerpoint/2010/main" val="29758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7156-3916-4EB3-820D-EC553E7CD3A2}"/>
              </a:ext>
            </a:extLst>
          </p:cNvPr>
          <p:cNvSpPr>
            <a:spLocks noGrp="1"/>
          </p:cNvSpPr>
          <p:nvPr>
            <p:ph type="title"/>
          </p:nvPr>
        </p:nvSpPr>
        <p:spPr/>
        <p:txBody>
          <a:bodyPr/>
          <a:lstStyle/>
          <a:p>
            <a:r>
              <a:rPr lang="en-US" u="sng" dirty="0">
                <a:hlinkClick r:id="rId2"/>
              </a:rPr>
              <a:t>Mobile Work Crew</a:t>
            </a:r>
            <a:br>
              <a:rPr lang="en-US" dirty="0"/>
            </a:br>
            <a:endParaRPr lang="en-US" dirty="0"/>
          </a:p>
        </p:txBody>
      </p:sp>
      <p:sp>
        <p:nvSpPr>
          <p:cNvPr id="3" name="Content Placeholder 2">
            <a:extLst>
              <a:ext uri="{FF2B5EF4-FFF2-40B4-BE49-F238E27FC236}">
                <a16:creationId xmlns:a16="http://schemas.microsoft.com/office/drawing/2014/main" id="{6F2CD614-8398-439F-B3AB-56ACDF7F7650}"/>
              </a:ext>
            </a:extLst>
          </p:cNvPr>
          <p:cNvSpPr>
            <a:spLocks noGrp="1"/>
          </p:cNvSpPr>
          <p:nvPr>
            <p:ph idx="1"/>
          </p:nvPr>
        </p:nvSpPr>
        <p:spPr/>
        <p:txBody>
          <a:bodyPr>
            <a:normAutofit/>
          </a:bodyPr>
          <a:lstStyle/>
          <a:p>
            <a:r>
              <a:rPr lang="en-US" dirty="0"/>
              <a:t>The </a:t>
            </a:r>
            <a:r>
              <a:rPr lang="en-US" i="1" dirty="0"/>
              <a:t>Mobile Work Crew</a:t>
            </a:r>
            <a:r>
              <a:rPr lang="en-US" dirty="0"/>
              <a:t> Program provides custodial and other services in over twenty local businesses and organizations in the region. </a:t>
            </a:r>
          </a:p>
          <a:p>
            <a:r>
              <a:rPr lang="en-US" dirty="0"/>
              <a:t>The focus is to assist consumers in developing work skills and work practices that prepare consumers for competitive employment </a:t>
            </a:r>
            <a:r>
              <a:rPr lang="en-US" dirty="0">
                <a:solidFill>
                  <a:srgbClr val="FF0000"/>
                </a:solidFill>
              </a:rPr>
              <a:t>but few are ever placed at jobs outside the agency</a:t>
            </a:r>
          </a:p>
          <a:p>
            <a:endParaRPr lang="en-US" dirty="0"/>
          </a:p>
          <a:p>
            <a:r>
              <a:rPr lang="en-US" dirty="0"/>
              <a:t>For most this was considered as a final employment placement</a:t>
            </a:r>
          </a:p>
          <a:p>
            <a:endParaRPr lang="en-US" dirty="0"/>
          </a:p>
          <a:p>
            <a:r>
              <a:rPr lang="en-US" dirty="0"/>
              <a:t>The agency pays crew directly rather than from the contracting business </a:t>
            </a:r>
          </a:p>
          <a:p>
            <a:endParaRPr lang="en-US" dirty="0"/>
          </a:p>
          <a:p>
            <a:endParaRPr lang="en-US" dirty="0"/>
          </a:p>
        </p:txBody>
      </p:sp>
      <p:pic>
        <p:nvPicPr>
          <p:cNvPr id="5" name="Picture 4">
            <a:extLst>
              <a:ext uri="{FF2B5EF4-FFF2-40B4-BE49-F238E27FC236}">
                <a16:creationId xmlns:a16="http://schemas.microsoft.com/office/drawing/2014/main" id="{8A5A32F3-D693-44D9-B9DE-DFA59B7D216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058400" y="3429000"/>
            <a:ext cx="1988642" cy="2374456"/>
          </a:xfrm>
          <a:prstGeom prst="rect">
            <a:avLst/>
          </a:prstGeom>
        </p:spPr>
      </p:pic>
    </p:spTree>
    <p:extLst>
      <p:ext uri="{BB962C8B-B14F-4D97-AF65-F5344CB8AC3E}">
        <p14:creationId xmlns:p14="http://schemas.microsoft.com/office/powerpoint/2010/main" val="168488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5105-B579-4BB9-B19E-3D634A0CF3A3}"/>
              </a:ext>
            </a:extLst>
          </p:cNvPr>
          <p:cNvSpPr>
            <a:spLocks noGrp="1"/>
          </p:cNvSpPr>
          <p:nvPr>
            <p:ph type="title"/>
          </p:nvPr>
        </p:nvSpPr>
        <p:spPr/>
        <p:txBody>
          <a:bodyPr/>
          <a:lstStyle/>
          <a:p>
            <a:r>
              <a:rPr lang="en-US" u="sng" dirty="0">
                <a:hlinkClick r:id="rId2"/>
              </a:rPr>
              <a:t>Employment Placement Services</a:t>
            </a:r>
            <a:br>
              <a:rPr lang="en-US" dirty="0"/>
            </a:br>
            <a:endParaRPr lang="en-US" dirty="0"/>
          </a:p>
        </p:txBody>
      </p:sp>
      <p:sp>
        <p:nvSpPr>
          <p:cNvPr id="3" name="Content Placeholder 2">
            <a:extLst>
              <a:ext uri="{FF2B5EF4-FFF2-40B4-BE49-F238E27FC236}">
                <a16:creationId xmlns:a16="http://schemas.microsoft.com/office/drawing/2014/main" id="{5341D350-FE4A-4F98-BB9B-D7A82200FB37}"/>
              </a:ext>
            </a:extLst>
          </p:cNvPr>
          <p:cNvSpPr>
            <a:spLocks noGrp="1"/>
          </p:cNvSpPr>
          <p:nvPr>
            <p:ph idx="1"/>
          </p:nvPr>
        </p:nvSpPr>
        <p:spPr/>
        <p:txBody>
          <a:bodyPr>
            <a:normAutofit lnSpcReduction="10000"/>
          </a:bodyPr>
          <a:lstStyle/>
          <a:p>
            <a:r>
              <a:rPr lang="en-US" i="1" dirty="0"/>
              <a:t>Voc. Rehab. Provider (Center-based services)</a:t>
            </a:r>
            <a:endParaRPr lang="en-US" dirty="0"/>
          </a:p>
          <a:p>
            <a:pPr lvl="0"/>
            <a:r>
              <a:rPr lang="en-US" b="1" dirty="0"/>
              <a:t>Job Readiness Training:</a:t>
            </a:r>
            <a:r>
              <a:rPr lang="en-US" dirty="0"/>
              <a:t>  We focus on barriers to employment and discuss the coping mechanisms and tools available to help overcome those barriers.</a:t>
            </a:r>
          </a:p>
          <a:p>
            <a:pPr lvl="0"/>
            <a:r>
              <a:rPr lang="en-US" b="1" dirty="0"/>
              <a:t>Best Impression Classes: </a:t>
            </a:r>
            <a:r>
              <a:rPr lang="en-US" dirty="0"/>
              <a:t> Participants learn how to dress for interviews, interviewing etiquette, and tips on personal hygiene.</a:t>
            </a:r>
          </a:p>
          <a:p>
            <a:pPr lvl="0"/>
            <a:r>
              <a:rPr lang="en-US" b="1" dirty="0"/>
              <a:t>Job Seeking Training:</a:t>
            </a:r>
            <a:r>
              <a:rPr lang="en-US" dirty="0"/>
              <a:t>  Participants obtain the tools needed to look for a job and how to find gainful employment.  Learn how to complete job applications, write a resume and cover letter, and discuss various interviewing techniques, personal presentation styles, and how to prepare follow up thank you letters.</a:t>
            </a:r>
          </a:p>
          <a:p>
            <a:r>
              <a:rPr lang="en-US" b="1" dirty="0"/>
              <a:t>Work Experience/Evaluation: </a:t>
            </a:r>
            <a:r>
              <a:rPr lang="en-US" dirty="0"/>
              <a:t>This program is typically 2 weeks. They asses skills, abilities and barriers to employment. </a:t>
            </a:r>
          </a:p>
        </p:txBody>
      </p:sp>
      <p:pic>
        <p:nvPicPr>
          <p:cNvPr id="5" name="Picture 4">
            <a:extLst>
              <a:ext uri="{FF2B5EF4-FFF2-40B4-BE49-F238E27FC236}">
                <a16:creationId xmlns:a16="http://schemas.microsoft.com/office/drawing/2014/main" id="{F9F7A065-6C74-43E9-9E68-385795517B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28085" y="0"/>
            <a:ext cx="2763914" cy="2476951"/>
          </a:xfrm>
          <a:prstGeom prst="rect">
            <a:avLst/>
          </a:prstGeom>
        </p:spPr>
      </p:pic>
    </p:spTree>
    <p:extLst>
      <p:ext uri="{BB962C8B-B14F-4D97-AF65-F5344CB8AC3E}">
        <p14:creationId xmlns:p14="http://schemas.microsoft.com/office/powerpoint/2010/main" val="296758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5617-BC7A-4D78-B839-6815FFE1A92D}"/>
              </a:ext>
            </a:extLst>
          </p:cNvPr>
          <p:cNvSpPr>
            <a:spLocks noGrp="1"/>
          </p:cNvSpPr>
          <p:nvPr>
            <p:ph type="title"/>
          </p:nvPr>
        </p:nvSpPr>
        <p:spPr/>
        <p:txBody>
          <a:bodyPr/>
          <a:lstStyle/>
          <a:p>
            <a:r>
              <a:rPr lang="en-US" u="sng" dirty="0">
                <a:hlinkClick r:id="rId2"/>
              </a:rPr>
              <a:t>Retail Training (New To You Consignment)</a:t>
            </a:r>
            <a:br>
              <a:rPr lang="en-US" dirty="0"/>
            </a:br>
            <a:endParaRPr lang="en-US" dirty="0"/>
          </a:p>
        </p:txBody>
      </p:sp>
      <p:sp>
        <p:nvSpPr>
          <p:cNvPr id="3" name="Content Placeholder 2">
            <a:extLst>
              <a:ext uri="{FF2B5EF4-FFF2-40B4-BE49-F238E27FC236}">
                <a16:creationId xmlns:a16="http://schemas.microsoft.com/office/drawing/2014/main" id="{E8843CEF-C305-4C82-944E-1F04BFF4EF54}"/>
              </a:ext>
            </a:extLst>
          </p:cNvPr>
          <p:cNvSpPr>
            <a:spLocks noGrp="1"/>
          </p:cNvSpPr>
          <p:nvPr>
            <p:ph idx="1"/>
          </p:nvPr>
        </p:nvSpPr>
        <p:spPr>
          <a:xfrm>
            <a:off x="1333869" y="1402673"/>
            <a:ext cx="9601200" cy="4335262"/>
          </a:xfrm>
        </p:spPr>
        <p:txBody>
          <a:bodyPr/>
          <a:lstStyle/>
          <a:p>
            <a:r>
              <a:rPr lang="en-US" dirty="0"/>
              <a:t>Retail training at  Consignment offers a growing business service for County.  Consumers gain new skills including: customer service, internet research for pricing, and preparing apparel for sale. “Consignment” offers a place of employment to gain skills and experience.</a:t>
            </a:r>
          </a:p>
          <a:p>
            <a:pPr marL="0" indent="0">
              <a:buNone/>
            </a:pPr>
            <a:r>
              <a:rPr lang="en-US" dirty="0"/>
              <a:t> </a:t>
            </a:r>
          </a:p>
          <a:p>
            <a:endParaRPr lang="en-US" dirty="0"/>
          </a:p>
        </p:txBody>
      </p:sp>
      <p:pic>
        <p:nvPicPr>
          <p:cNvPr id="4" name="Content Placeholder 4">
            <a:extLst>
              <a:ext uri="{FF2B5EF4-FFF2-40B4-BE49-F238E27FC236}">
                <a16:creationId xmlns:a16="http://schemas.microsoft.com/office/drawing/2014/main" id="{02685D95-3F4E-4097-8B66-7C5938C3101E}"/>
              </a:ext>
            </a:extLst>
          </p:cNvPr>
          <p:cNvPicPr>
            <a:picLocks noChangeAspect="1"/>
          </p:cNvPicPr>
          <p:nvPr/>
        </p:nvPicPr>
        <p:blipFill>
          <a:blip r:embed="rId3"/>
          <a:stretch>
            <a:fillRect/>
          </a:stretch>
        </p:blipFill>
        <p:spPr>
          <a:xfrm>
            <a:off x="2423603" y="2769832"/>
            <a:ext cx="6800295" cy="3697550"/>
          </a:xfrm>
          <a:prstGeom prst="rect">
            <a:avLst/>
          </a:prstGeom>
        </p:spPr>
      </p:pic>
    </p:spTree>
    <p:extLst>
      <p:ext uri="{BB962C8B-B14F-4D97-AF65-F5344CB8AC3E}">
        <p14:creationId xmlns:p14="http://schemas.microsoft.com/office/powerpoint/2010/main" val="32257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0233-6B45-4EA5-BDA8-E28D76AF7E01}"/>
              </a:ext>
            </a:extLst>
          </p:cNvPr>
          <p:cNvSpPr>
            <a:spLocks noGrp="1"/>
          </p:cNvSpPr>
          <p:nvPr>
            <p:ph type="title"/>
          </p:nvPr>
        </p:nvSpPr>
        <p:spPr/>
        <p:txBody>
          <a:bodyPr/>
          <a:lstStyle/>
          <a:p>
            <a:r>
              <a:rPr lang="en-US" u="sng" dirty="0"/>
              <a:t>Workshop (14C)</a:t>
            </a:r>
            <a:br>
              <a:rPr lang="en-US" dirty="0"/>
            </a:br>
            <a:endParaRPr lang="en-US" dirty="0"/>
          </a:p>
        </p:txBody>
      </p:sp>
      <p:sp>
        <p:nvSpPr>
          <p:cNvPr id="3" name="Content Placeholder 2">
            <a:extLst>
              <a:ext uri="{FF2B5EF4-FFF2-40B4-BE49-F238E27FC236}">
                <a16:creationId xmlns:a16="http://schemas.microsoft.com/office/drawing/2014/main" id="{82EF5FA3-12E5-4AA2-8398-02195FB69015}"/>
              </a:ext>
            </a:extLst>
          </p:cNvPr>
          <p:cNvSpPr>
            <a:spLocks noGrp="1"/>
          </p:cNvSpPr>
          <p:nvPr>
            <p:ph idx="1"/>
          </p:nvPr>
        </p:nvSpPr>
        <p:spPr>
          <a:xfrm>
            <a:off x="1295400" y="1393794"/>
            <a:ext cx="9601200" cy="5388746"/>
          </a:xfrm>
        </p:spPr>
        <p:txBody>
          <a:bodyPr>
            <a:normAutofit/>
          </a:bodyPr>
          <a:lstStyle/>
          <a:p>
            <a:pPr>
              <a:buFont typeface="Wingdings" panose="05000000000000000000" pitchFamily="2" charset="2"/>
              <a:buChar char="§"/>
            </a:pPr>
            <a:r>
              <a:rPr lang="en-US" dirty="0"/>
              <a:t> Has been serving individuals with disabilities in and around Lapeer County for over 50 years.  </a:t>
            </a:r>
          </a:p>
          <a:p>
            <a:pPr>
              <a:buFont typeface="Wingdings" panose="05000000000000000000" pitchFamily="2" charset="2"/>
              <a:buChar char="§"/>
            </a:pPr>
            <a:r>
              <a:rPr lang="en-US" dirty="0"/>
              <a:t> Markets quality contract work at reasonable prices to manufacturing companies throughout Michigan.   It also employees people not having disabilities from the community as a routine practice.  </a:t>
            </a:r>
          </a:p>
          <a:p>
            <a:pPr>
              <a:buFont typeface="Wingdings" panose="05000000000000000000" pitchFamily="2" charset="2"/>
              <a:buChar char="§"/>
            </a:pPr>
            <a:r>
              <a:rPr lang="en-US" dirty="0"/>
              <a:t>An example is their golf ball recycling service. Balls reclaimed from water hazards are sorted, reconditioned, cleaned and packaged for resale.</a:t>
            </a:r>
          </a:p>
          <a:p>
            <a:pPr>
              <a:buFont typeface="Wingdings" panose="05000000000000000000" pitchFamily="2" charset="2"/>
              <a:buChar char="§"/>
            </a:pPr>
            <a:r>
              <a:rPr lang="en-US" dirty="0"/>
              <a:t>Its programs enhance abilities in the areas of self-help, occupational, communication, socialization and most recently mobility and living skills.  </a:t>
            </a:r>
          </a:p>
          <a:p>
            <a:pPr>
              <a:buFont typeface="Wingdings" panose="05000000000000000000" pitchFamily="2" charset="2"/>
              <a:buChar char="§"/>
            </a:pPr>
            <a:r>
              <a:rPr lang="en-US" dirty="0"/>
              <a:t>Considered as a final employment placement</a:t>
            </a:r>
          </a:p>
        </p:txBody>
      </p:sp>
      <p:pic>
        <p:nvPicPr>
          <p:cNvPr id="4" name="Picture 2" descr="https://cdn.shopify.com/s/files/1/1996/5693/files/035_large.JPG?v=1509032051">
            <a:extLst>
              <a:ext uri="{FF2B5EF4-FFF2-40B4-BE49-F238E27FC236}">
                <a16:creationId xmlns:a16="http://schemas.microsoft.com/office/drawing/2014/main" id="{C1C259AE-BFF9-4A0D-BEB5-2B8F7C692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6649" y="4601099"/>
            <a:ext cx="3385351" cy="225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2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0AA6-E8BF-45F3-9482-0C70669CD636}"/>
              </a:ext>
            </a:extLst>
          </p:cNvPr>
          <p:cNvSpPr>
            <a:spLocks noGrp="1"/>
          </p:cNvSpPr>
          <p:nvPr>
            <p:ph type="title"/>
          </p:nvPr>
        </p:nvSpPr>
        <p:spPr>
          <a:xfrm>
            <a:off x="390617" y="503853"/>
            <a:ext cx="10505983" cy="1142385"/>
          </a:xfrm>
        </p:spPr>
        <p:txBody>
          <a:bodyPr>
            <a:normAutofit/>
          </a:bodyPr>
          <a:lstStyle/>
          <a:p>
            <a:r>
              <a:rPr lang="en-US" sz="5400" dirty="0"/>
              <a:t>Workshop </a:t>
            </a:r>
          </a:p>
        </p:txBody>
      </p:sp>
      <p:pic>
        <p:nvPicPr>
          <p:cNvPr id="5" name="Content Placeholder 4">
            <a:extLst>
              <a:ext uri="{FF2B5EF4-FFF2-40B4-BE49-F238E27FC236}">
                <a16:creationId xmlns:a16="http://schemas.microsoft.com/office/drawing/2014/main" id="{E1D57C8F-A1E3-4FDF-88C7-A4A5228B7140}"/>
              </a:ext>
            </a:extLst>
          </p:cNvPr>
          <p:cNvPicPr>
            <a:picLocks noGrp="1" noChangeAspect="1"/>
          </p:cNvPicPr>
          <p:nvPr>
            <p:ph idx="1"/>
          </p:nvPr>
        </p:nvPicPr>
        <p:blipFill>
          <a:blip r:embed="rId2"/>
          <a:stretch>
            <a:fillRect/>
          </a:stretch>
        </p:blipFill>
        <p:spPr>
          <a:xfrm>
            <a:off x="5476661" y="2142648"/>
            <a:ext cx="6573296" cy="3810000"/>
          </a:xfrm>
        </p:spPr>
      </p:pic>
      <p:pic>
        <p:nvPicPr>
          <p:cNvPr id="6" name="Content Placeholder 4">
            <a:extLst>
              <a:ext uri="{FF2B5EF4-FFF2-40B4-BE49-F238E27FC236}">
                <a16:creationId xmlns:a16="http://schemas.microsoft.com/office/drawing/2014/main" id="{E851BB50-3007-4253-9EB7-66A25B7E0D64}"/>
              </a:ext>
            </a:extLst>
          </p:cNvPr>
          <p:cNvPicPr>
            <a:picLocks noChangeAspect="1"/>
          </p:cNvPicPr>
          <p:nvPr/>
        </p:nvPicPr>
        <p:blipFill>
          <a:blip r:embed="rId3"/>
          <a:stretch>
            <a:fillRect/>
          </a:stretch>
        </p:blipFill>
        <p:spPr>
          <a:xfrm>
            <a:off x="945474" y="3154277"/>
            <a:ext cx="4310107" cy="2873405"/>
          </a:xfrm>
          <a:prstGeom prst="rect">
            <a:avLst/>
          </a:prstGeom>
        </p:spPr>
      </p:pic>
      <p:pic>
        <p:nvPicPr>
          <p:cNvPr id="7" name="Picture 6">
            <a:extLst>
              <a:ext uri="{FF2B5EF4-FFF2-40B4-BE49-F238E27FC236}">
                <a16:creationId xmlns:a16="http://schemas.microsoft.com/office/drawing/2014/main" id="{BB338937-396F-402D-AAE4-6059F8A54EBB}"/>
              </a:ext>
            </a:extLst>
          </p:cNvPr>
          <p:cNvPicPr>
            <a:picLocks noChangeAspect="1"/>
          </p:cNvPicPr>
          <p:nvPr/>
        </p:nvPicPr>
        <p:blipFill>
          <a:blip r:embed="rId4"/>
          <a:stretch>
            <a:fillRect/>
          </a:stretch>
        </p:blipFill>
        <p:spPr>
          <a:xfrm>
            <a:off x="8291744" y="0"/>
            <a:ext cx="3900256" cy="2600171"/>
          </a:xfrm>
          <a:prstGeom prst="rect">
            <a:avLst/>
          </a:prstGeom>
        </p:spPr>
      </p:pic>
      <p:pic>
        <p:nvPicPr>
          <p:cNvPr id="9" name="Picture 8">
            <a:extLst>
              <a:ext uri="{FF2B5EF4-FFF2-40B4-BE49-F238E27FC236}">
                <a16:creationId xmlns:a16="http://schemas.microsoft.com/office/drawing/2014/main" id="{8979DBEC-42DC-47F6-9C33-646FC797E629}"/>
              </a:ext>
            </a:extLst>
          </p:cNvPr>
          <p:cNvPicPr>
            <a:picLocks noChangeAspect="1"/>
          </p:cNvPicPr>
          <p:nvPr/>
        </p:nvPicPr>
        <p:blipFill>
          <a:blip r:embed="rId5"/>
          <a:stretch>
            <a:fillRect/>
          </a:stretch>
        </p:blipFill>
        <p:spPr>
          <a:xfrm>
            <a:off x="3900257" y="830318"/>
            <a:ext cx="3192377" cy="2128251"/>
          </a:xfrm>
          <a:prstGeom prst="rect">
            <a:avLst/>
          </a:prstGeom>
        </p:spPr>
      </p:pic>
    </p:spTree>
    <p:extLst>
      <p:ext uri="{BB962C8B-B14F-4D97-AF65-F5344CB8AC3E}">
        <p14:creationId xmlns:p14="http://schemas.microsoft.com/office/powerpoint/2010/main" val="35693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3379-3AC7-4593-B5A4-18F591C6A7DD}"/>
              </a:ext>
            </a:extLst>
          </p:cNvPr>
          <p:cNvSpPr>
            <a:spLocks noGrp="1"/>
          </p:cNvSpPr>
          <p:nvPr>
            <p:ph type="title"/>
          </p:nvPr>
        </p:nvSpPr>
        <p:spPr/>
        <p:txBody>
          <a:bodyPr/>
          <a:lstStyle/>
          <a:p>
            <a:r>
              <a:rPr lang="en-US" dirty="0"/>
              <a:t>Employment First</a:t>
            </a:r>
            <a:br>
              <a:rPr lang="en-US" dirty="0"/>
            </a:br>
            <a:r>
              <a:rPr lang="en-US" dirty="0"/>
              <a:t>The Technical Assistance Process</a:t>
            </a:r>
          </a:p>
        </p:txBody>
      </p:sp>
      <p:sp>
        <p:nvSpPr>
          <p:cNvPr id="3" name="Content Placeholder 2">
            <a:extLst>
              <a:ext uri="{FF2B5EF4-FFF2-40B4-BE49-F238E27FC236}">
                <a16:creationId xmlns:a16="http://schemas.microsoft.com/office/drawing/2014/main" id="{9B2BBF9E-F3DE-419E-81FE-153D5EC6DE1C}"/>
              </a:ext>
            </a:extLst>
          </p:cNvPr>
          <p:cNvSpPr>
            <a:spLocks noGrp="1"/>
          </p:cNvSpPr>
          <p:nvPr>
            <p:ph idx="1"/>
          </p:nvPr>
        </p:nvSpPr>
        <p:spPr>
          <a:xfrm>
            <a:off x="1295400" y="1646239"/>
            <a:ext cx="9601200" cy="4541498"/>
          </a:xfrm>
        </p:spPr>
        <p:txBody>
          <a:bodyPr>
            <a:normAutofit/>
          </a:bodyPr>
          <a:lstStyle/>
          <a:p>
            <a:r>
              <a:rPr lang="en-US" sz="3200" dirty="0"/>
              <a:t>Agency Team Self Assessment (ODEP Tool)</a:t>
            </a:r>
          </a:p>
          <a:p>
            <a:r>
              <a:rPr lang="en-US" sz="3200" dirty="0"/>
              <a:t>Agency Site Visit by SME</a:t>
            </a:r>
          </a:p>
          <a:p>
            <a:r>
              <a:rPr lang="en-US" sz="3200" dirty="0"/>
              <a:t>SME Recommendations Report</a:t>
            </a:r>
          </a:p>
          <a:p>
            <a:r>
              <a:rPr lang="en-US" sz="3200" dirty="0"/>
              <a:t>Negotiated &amp; Finalized Recommendations</a:t>
            </a:r>
          </a:p>
          <a:p>
            <a:r>
              <a:rPr lang="en-US" sz="3200" dirty="0"/>
              <a:t>Team Prioritized Recommendations</a:t>
            </a:r>
          </a:p>
          <a:p>
            <a:r>
              <a:rPr lang="en-US" sz="3200" dirty="0"/>
              <a:t>Team developed Implementation Plan</a:t>
            </a:r>
          </a:p>
          <a:p>
            <a:r>
              <a:rPr lang="en-US" sz="3200" dirty="0"/>
              <a:t>Plan Implemented &amp; Continued Reassessment</a:t>
            </a:r>
          </a:p>
        </p:txBody>
      </p:sp>
      <p:pic>
        <p:nvPicPr>
          <p:cNvPr id="5" name="Picture 4">
            <a:extLst>
              <a:ext uri="{FF2B5EF4-FFF2-40B4-BE49-F238E27FC236}">
                <a16:creationId xmlns:a16="http://schemas.microsoft.com/office/drawing/2014/main" id="{96C5C578-D433-450A-AD7B-70EFEE157F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86111" y="310719"/>
            <a:ext cx="2963846" cy="2489631"/>
          </a:xfrm>
          <a:prstGeom prst="rect">
            <a:avLst/>
          </a:prstGeom>
        </p:spPr>
      </p:pic>
    </p:spTree>
    <p:extLst>
      <p:ext uri="{BB962C8B-B14F-4D97-AF65-F5344CB8AC3E}">
        <p14:creationId xmlns:p14="http://schemas.microsoft.com/office/powerpoint/2010/main" val="36195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diamond grid presentation (widescreen)</Template>
  <TotalTime>8675</TotalTime>
  <Words>1554</Words>
  <Application>Microsoft Office PowerPoint</Application>
  <PresentationFormat>Widescreen</PresentationFormat>
  <Paragraphs>196</Paragraphs>
  <Slides>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Algerian</vt:lpstr>
      <vt:lpstr>Arial</vt:lpstr>
      <vt:lpstr>Calibri</vt:lpstr>
      <vt:lpstr>Calibri Light</vt:lpstr>
      <vt:lpstr>Georgia</vt:lpstr>
      <vt:lpstr>Helvetica Neue</vt:lpstr>
      <vt:lpstr>Times New Roman</vt:lpstr>
      <vt:lpstr>Wingdings</vt:lpstr>
      <vt:lpstr>Diamond Grid 16x9</vt:lpstr>
      <vt:lpstr>Case Study in Transformation: Strategic Planning, Leadership and Collaboration </vt:lpstr>
      <vt:lpstr>Michigan Provider Transformation Project  Agency: Serves people primarily in Lapeer County, Michigan City population was 8,841. County population 88,319 Supports 180 individuals living with disabilities</vt:lpstr>
      <vt:lpstr> Overview</vt:lpstr>
      <vt:lpstr>Mobile Work Crew </vt:lpstr>
      <vt:lpstr>Employment Placement Services </vt:lpstr>
      <vt:lpstr>Retail Training (New To You Consignment) </vt:lpstr>
      <vt:lpstr>Workshop (14C) </vt:lpstr>
      <vt:lpstr>Workshop </vt:lpstr>
      <vt:lpstr>Employment First The Technical Assistance Process</vt:lpstr>
      <vt:lpstr>Assessment &amp; Plan Components  Criteria for Performance Excellence in  Provider Transformation</vt:lpstr>
      <vt:lpstr>PowerPoint Presentation</vt:lpstr>
      <vt:lpstr>PowerPoint Presentation</vt:lpstr>
      <vt:lpstr>Leadership- Progress </vt:lpstr>
      <vt:lpstr>The County Press MaryAnn D. exploring the world of food service with the help of our community partners  Nickol and Sam from Dagwood’s/Blondies </vt:lpstr>
      <vt:lpstr>Leadership-Next Steps </vt:lpstr>
      <vt:lpstr>Operations Focus- Progress </vt:lpstr>
      <vt:lpstr>Operations Focus- Progress2</vt:lpstr>
      <vt:lpstr>Operations Focus-Next Steps </vt:lpstr>
      <vt:lpstr>Human Resources Focus-Progress </vt:lpstr>
      <vt:lpstr>Human Resources Focus-Next Steps </vt:lpstr>
      <vt:lpstr>Customer Focus-Progress </vt:lpstr>
      <vt:lpstr>Customer Focus-next steps </vt:lpstr>
      <vt:lpstr>Data Management &amp; Quality Assurance-Progress </vt:lpstr>
      <vt:lpstr>Data Management &amp; Quality Assurance-Next Steps </vt:lpstr>
      <vt:lpstr>    Essential Tools for Transformation</vt:lpstr>
      <vt:lpstr>Questions, Comments, Ideas</vt:lpstr>
      <vt:lpstr>Group Discussion 1</vt:lpstr>
      <vt:lpstr>Group Discussion 2 </vt:lpstr>
      <vt:lpstr>Group Discussion 3</vt:lpstr>
      <vt:lpstr>Group Discussion 4</vt:lpstr>
      <vt:lpstr>Group Discussion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twilds12@comcast.net</dc:creator>
  <cp:lastModifiedBy>Teri Blankenship</cp:lastModifiedBy>
  <cp:revision>131</cp:revision>
  <cp:lastPrinted>2019-04-27T18:37:16Z</cp:lastPrinted>
  <dcterms:created xsi:type="dcterms:W3CDTF">2019-04-14T22:11:07Z</dcterms:created>
  <dcterms:modified xsi:type="dcterms:W3CDTF">2020-03-12T01:51:47Z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